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sldIdLst>
    <p:sldId id="256" r:id="rId2"/>
    <p:sldId id="258" r:id="rId3"/>
    <p:sldId id="259" r:id="rId4"/>
    <p:sldId id="292" r:id="rId5"/>
    <p:sldId id="293" r:id="rId6"/>
    <p:sldId id="280" r:id="rId7"/>
    <p:sldId id="283" r:id="rId8"/>
    <p:sldId id="284" r:id="rId9"/>
    <p:sldId id="286" r:id="rId10"/>
    <p:sldId id="294" r:id="rId11"/>
    <p:sldId id="287" r:id="rId12"/>
    <p:sldId id="288" r:id="rId13"/>
    <p:sldId id="296" r:id="rId14"/>
    <p:sldId id="297" r:id="rId15"/>
    <p:sldId id="273" r:id="rId16"/>
    <p:sldId id="257" r:id="rId17"/>
    <p:sldId id="290" r:id="rId18"/>
    <p:sldId id="291" r:id="rId19"/>
    <p:sldId id="275"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1pPr>
    <a:lvl2pPr marL="62701" marR="62701" indent="3429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2pPr>
    <a:lvl3pPr marL="62701" marR="62701" indent="6858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3pPr>
    <a:lvl4pPr marL="62701" marR="62701" indent="10287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4pPr>
    <a:lvl5pPr marL="62701" marR="62701" indent="13716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5pPr>
    <a:lvl6pPr marL="62701" marR="62701" indent="17145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6pPr>
    <a:lvl7pPr marL="62701" marR="62701" indent="20574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7pPr>
    <a:lvl8pPr marL="62701" marR="62701" indent="24003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8pPr>
    <a:lvl9pPr marL="62701" marR="62701" indent="27432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061"/>
    <a:srgbClr val="1A1B25"/>
    <a:srgbClr val="BB2532"/>
    <a:srgbClr val="981F29"/>
    <a:srgbClr val="8300BF"/>
    <a:srgbClr val="0075A2"/>
    <a:srgbClr val="003952"/>
    <a:srgbClr val="4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3"/>
        </a:fontRef>
        <a:srgbClr val="323333"/>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2"/>
        </a:fontRef>
        <a:srgbClr val="323332"/>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93" autoAdjust="0"/>
  </p:normalViewPr>
  <p:slideViewPr>
    <p:cSldViewPr snapToGrid="0">
      <p:cViewPr varScale="1">
        <p:scale>
          <a:sx n="63" d="100"/>
          <a:sy n="63" d="100"/>
        </p:scale>
        <p:origin x="154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96900" latinLnBrk="0">
      <a:defRPr sz="2200">
        <a:latin typeface="Lucida Grande"/>
        <a:ea typeface="Lucida Grande"/>
        <a:cs typeface="Lucida Grande"/>
        <a:sym typeface="Lucida Grande"/>
      </a:defRPr>
    </a:lvl1pPr>
    <a:lvl2pPr indent="228600" defTabSz="596900" latinLnBrk="0">
      <a:defRPr sz="2200">
        <a:latin typeface="Lucida Grande"/>
        <a:ea typeface="Lucida Grande"/>
        <a:cs typeface="Lucida Grande"/>
        <a:sym typeface="Lucida Grande"/>
      </a:defRPr>
    </a:lvl2pPr>
    <a:lvl3pPr indent="457200" defTabSz="596900" latinLnBrk="0">
      <a:defRPr sz="2200">
        <a:latin typeface="Lucida Grande"/>
        <a:ea typeface="Lucida Grande"/>
        <a:cs typeface="Lucida Grande"/>
        <a:sym typeface="Lucida Grande"/>
      </a:defRPr>
    </a:lvl3pPr>
    <a:lvl4pPr indent="685800" defTabSz="596900" latinLnBrk="0">
      <a:defRPr sz="2200">
        <a:latin typeface="Lucida Grande"/>
        <a:ea typeface="Lucida Grande"/>
        <a:cs typeface="Lucida Grande"/>
        <a:sym typeface="Lucida Grande"/>
      </a:defRPr>
    </a:lvl4pPr>
    <a:lvl5pPr indent="914400" defTabSz="596900" latinLnBrk="0">
      <a:defRPr sz="2200">
        <a:latin typeface="Lucida Grande"/>
        <a:ea typeface="Lucida Grande"/>
        <a:cs typeface="Lucida Grande"/>
        <a:sym typeface="Lucida Grande"/>
      </a:defRPr>
    </a:lvl5pPr>
    <a:lvl6pPr indent="1143000" defTabSz="596900" latinLnBrk="0">
      <a:defRPr sz="2200">
        <a:latin typeface="Lucida Grande"/>
        <a:ea typeface="Lucida Grande"/>
        <a:cs typeface="Lucida Grande"/>
        <a:sym typeface="Lucida Grande"/>
      </a:defRPr>
    </a:lvl6pPr>
    <a:lvl7pPr indent="1371600" defTabSz="596900" latinLnBrk="0">
      <a:defRPr sz="2200">
        <a:latin typeface="Lucida Grande"/>
        <a:ea typeface="Lucida Grande"/>
        <a:cs typeface="Lucida Grande"/>
        <a:sym typeface="Lucida Grande"/>
      </a:defRPr>
    </a:lvl7pPr>
    <a:lvl8pPr indent="1600200" defTabSz="596900" latinLnBrk="0">
      <a:defRPr sz="2200">
        <a:latin typeface="Lucida Grande"/>
        <a:ea typeface="Lucida Grande"/>
        <a:cs typeface="Lucida Grande"/>
        <a:sym typeface="Lucida Grande"/>
      </a:defRPr>
    </a:lvl8pPr>
    <a:lvl9pPr indent="1828800" defTabSz="5969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794C-6063-67BC-EAC0-7B91028B8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6E53-4243-5DA7-533F-7ABC530E2A3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FAAC62C-6EAD-C489-D670-583FD7C4C772}"/>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67645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D0F49-DC32-D694-494B-98802A4C96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56ABD-BC3A-EF09-24D2-13FA703149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796E49-5B75-42BB-6E44-CA6CD65E3855}"/>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17007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There would be SuMo and non-SuMo variant.</a:t>
            </a:r>
          </a:p>
        </p:txBody>
      </p:sp>
    </p:spTree>
    <p:extLst>
      <p:ext uri="{BB962C8B-B14F-4D97-AF65-F5344CB8AC3E}">
        <p14:creationId xmlns:p14="http://schemas.microsoft.com/office/powerpoint/2010/main" val="219107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CE2-D40E-6A82-A823-64E183373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6DC85-A20B-9397-B198-5032878B52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137571-8409-5F45-D33B-A792F82472B8}"/>
              </a:ext>
            </a:extLst>
          </p:cNvPr>
          <p:cNvSpPr>
            <a:spLocks noGrp="1"/>
          </p:cNvSpPr>
          <p:nvPr>
            <p:ph type="body" idx="1"/>
          </p:nvPr>
        </p:nvSpPr>
        <p:spPr/>
        <p:txBody>
          <a:bodyPr/>
          <a:lstStyle/>
          <a:p>
            <a:r>
              <a:rPr lang="en-GB" dirty="0"/>
              <a:t>When running, would change to Orange. </a:t>
            </a:r>
          </a:p>
        </p:txBody>
      </p:sp>
    </p:spTree>
    <p:extLst>
      <p:ext uri="{BB962C8B-B14F-4D97-AF65-F5344CB8AC3E}">
        <p14:creationId xmlns:p14="http://schemas.microsoft.com/office/powerpoint/2010/main" val="40962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GB" dirty="0"/>
              <a:t>At some point, offer users to save &amp; register (collection of) SuMo. To be used as a function in next steps.</a:t>
            </a:r>
          </a:p>
          <a:p>
            <a:pPr marL="342900" indent="-342900">
              <a:buFontTx/>
              <a:buChar char="-"/>
            </a:pPr>
            <a:r>
              <a:rPr lang="en-GB" dirty="0"/>
              <a:t>The modular section with diff analysis could also be a module, act as a toggle, and a new one / a duplication can be created for another </a:t>
            </a:r>
            <a:r>
              <a:rPr lang="en-GB" dirty="0" err="1"/>
              <a:t>QoI</a:t>
            </a:r>
            <a:r>
              <a:rPr lang="en-GB" dirty="0"/>
              <a:t> ?</a:t>
            </a:r>
          </a:p>
        </p:txBody>
      </p:sp>
    </p:spTree>
    <p:extLst>
      <p:ext uri="{BB962C8B-B14F-4D97-AF65-F5344CB8AC3E}">
        <p14:creationId xmlns:p14="http://schemas.microsoft.com/office/powerpoint/2010/main" val="254967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20D5-0B15-A62B-D3C0-AA1B232BE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F3A58-6ADB-80B9-09D7-C3455292F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5E8556-4E3E-51AF-9352-D14D8722885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92728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FEDB1-E32B-B318-C2E3-6EF6AC12A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20F21-E4E7-95D5-96AA-DF494DD856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1CB3FD-92C2-DB6F-A011-03F3FB606A7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77914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t'is_title new">
    <p:bg>
      <p:bgPr>
        <a:solidFill>
          <a:srgbClr val="255A8B"/>
        </a:solidFill>
        <a:effectLst/>
      </p:bgPr>
    </p:bg>
    <p:spTree>
      <p:nvGrpSpPr>
        <p:cNvPr id="1" name=""/>
        <p:cNvGrpSpPr/>
        <p:nvPr/>
      </p:nvGrpSpPr>
      <p:grpSpPr>
        <a:xfrm>
          <a:off x="0" y="0"/>
          <a:ext cx="0" cy="0"/>
          <a:chOff x="0" y="0"/>
          <a:chExt cx="0" cy="0"/>
        </a:xfrm>
      </p:grpSpPr>
      <p:grpSp>
        <p:nvGrpSpPr>
          <p:cNvPr id="15" name="Group"/>
          <p:cNvGrpSpPr/>
          <p:nvPr/>
        </p:nvGrpSpPr>
        <p:grpSpPr>
          <a:xfrm>
            <a:off x="11445806" y="-885378"/>
            <a:ext cx="14938872" cy="17497750"/>
            <a:chOff x="0" y="0"/>
            <a:chExt cx="14938871" cy="17497749"/>
          </a:xfrm>
        </p:grpSpPr>
        <p:pic>
          <p:nvPicPr>
            <p:cNvPr id="13"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4"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6"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7"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8"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9" name="Body Level One…"/>
          <p:cNvSpPr txBox="1">
            <a:spLocks noGrp="1"/>
          </p:cNvSpPr>
          <p:nvPr>
            <p:ph type="body" sz="quarter" idx="1"/>
          </p:nvPr>
        </p:nvSpPr>
        <p:spPr>
          <a:xfrm>
            <a:off x="575631" y="7672729"/>
            <a:ext cx="15112336" cy="4297340"/>
          </a:xfrm>
          <a:prstGeom prst="rect">
            <a:avLst/>
          </a:prstGeom>
        </p:spPr>
        <p:txBody>
          <a:bodyPr/>
          <a:lstStyle>
            <a:lvl1pPr>
              <a:spcBef>
                <a:spcPts val="3700"/>
              </a:spcBef>
              <a:defRPr sz="5400" b="0">
                <a:solidFill>
                  <a:srgbClr val="FFFFFF"/>
                </a:solidFill>
                <a:latin typeface="Helvetica Light"/>
                <a:ea typeface="Helvetica Light"/>
                <a:cs typeface="Helvetica Light"/>
                <a:sym typeface="Helvetica Light"/>
              </a:defRPr>
            </a:lvl1pPr>
            <a:lvl2pPr marL="372533" indent="-372533">
              <a:spcBef>
                <a:spcPts val="2100"/>
              </a:spcBef>
              <a:buClr>
                <a:srgbClr val="FFFFFF"/>
              </a:buClr>
              <a:buSzPct val="100000"/>
              <a:buFontTx/>
              <a:buChar char="–"/>
              <a:defRPr sz="4400">
                <a:solidFill>
                  <a:srgbClr val="FFFFFF"/>
                </a:solidFill>
              </a:defRPr>
            </a:lvl2pPr>
            <a:lvl3pPr marL="972038" indent="-464038">
              <a:spcBef>
                <a:spcPts val="0"/>
              </a:spcBef>
              <a:buClr>
                <a:srgbClr val="FFFFFF"/>
              </a:buClr>
              <a:buFontTx/>
              <a:buChar char="–"/>
              <a:defRPr sz="3800">
                <a:solidFill>
                  <a:srgbClr val="FFFFFF"/>
                </a:solidFill>
              </a:defRPr>
            </a:lvl3pPr>
            <a:lvl4pPr marL="372533" indent="-372533">
              <a:buClr>
                <a:srgbClr val="EA4125"/>
              </a:buClr>
              <a:buSzPct val="100000"/>
              <a:buFontTx/>
              <a:buChar char="–"/>
              <a:defRPr sz="4400"/>
            </a:lvl4pPr>
            <a:lvl5pPr marL="972038" indent="-464038">
              <a:spcBef>
                <a:spcPts val="0"/>
              </a:spcBef>
              <a:buClr>
                <a:srgbClr val="EA4125"/>
              </a:buClr>
              <a:buFontTx/>
              <a:buChar char="–"/>
              <a:defRPr sz="3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0" name="Title Text"/>
          <p:cNvSpPr txBox="1">
            <a:spLocks noGrp="1"/>
          </p:cNvSpPr>
          <p:nvPr>
            <p:ph type="title"/>
          </p:nvPr>
        </p:nvSpPr>
        <p:spPr>
          <a:xfrm>
            <a:off x="648665" y="593357"/>
            <a:ext cx="13441017" cy="5896023"/>
          </a:xfrm>
          <a:prstGeom prst="rect">
            <a:avLst/>
          </a:prstGeom>
        </p:spPr>
        <p:txBody>
          <a:bodyPr/>
          <a:lstStyle>
            <a:lvl1pPr>
              <a:defRPr sz="10000">
                <a:solidFill>
                  <a:srgbClr val="FFFFFF"/>
                </a:solidFill>
              </a:defRPr>
            </a:lvl1pPr>
          </a:lstStyle>
          <a:p>
            <a:r>
              <a:t>Title Text</a:t>
            </a:r>
          </a:p>
        </p:txBody>
      </p:sp>
      <p:sp>
        <p:nvSpPr>
          <p:cNvPr id="21" name="Slide Number"/>
          <p:cNvSpPr txBox="1">
            <a:spLocks noGrp="1"/>
          </p:cNvSpPr>
          <p:nvPr>
            <p:ph type="sldNum" sz="quarter" idx="2"/>
          </p:nvPr>
        </p:nvSpPr>
        <p:spPr>
          <a:xfrm>
            <a:off x="11956948" y="13011150"/>
            <a:ext cx="419304" cy="425170"/>
          </a:xfrm>
          <a:prstGeom prst="rect">
            <a:avLst/>
          </a:prstGeom>
        </p:spPr>
        <p:txBody>
          <a:bodyPr/>
          <a:lstStyle>
            <a:lvl1pPr>
              <a:defRPr sz="1800">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it'is_title2 new">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17867" y="3380318"/>
            <a:ext cx="22459951" cy="2907615"/>
          </a:xfrm>
          <a:prstGeom prst="rect">
            <a:avLst/>
          </a:prstGeom>
        </p:spPr>
        <p:txBody>
          <a:bodyPr>
            <a:noAutofit/>
          </a:bodyPr>
          <a:lstStyle>
            <a:lvl1pPr>
              <a:defRPr sz="10000"/>
            </a:lvl1pPr>
          </a:lstStyle>
          <a:p>
            <a:r>
              <a:t>Title Text</a:t>
            </a:r>
          </a:p>
        </p:txBody>
      </p:sp>
      <p:sp>
        <p:nvSpPr>
          <p:cNvPr id="29" name="Body Level One…"/>
          <p:cNvSpPr txBox="1">
            <a:spLocks noGrp="1"/>
          </p:cNvSpPr>
          <p:nvPr>
            <p:ph type="body" sz="half" idx="1"/>
          </p:nvPr>
        </p:nvSpPr>
        <p:spPr>
          <a:xfrm>
            <a:off x="617867" y="6570411"/>
            <a:ext cx="22459951" cy="5827610"/>
          </a:xfrm>
          <a:prstGeom prst="rect">
            <a:avLst/>
          </a:prstGeom>
        </p:spPr>
        <p:txBody>
          <a:bodyPr/>
          <a:lstStyle>
            <a:lvl1pPr>
              <a:spcBef>
                <a:spcPts val="3700"/>
              </a:spcBef>
              <a:defRPr sz="5400"/>
            </a:lvl1pPr>
            <a:lvl2pPr marL="596053" indent="-596053">
              <a:spcBef>
                <a:spcPts val="2100"/>
              </a:spcBef>
              <a:buSzPct val="100000"/>
              <a:buFontTx/>
              <a:buChar char="–"/>
              <a:defRPr sz="4400"/>
            </a:lvl2pPr>
            <a:lvl3pPr marL="784469" indent="-352669">
              <a:spcBef>
                <a:spcPts val="0"/>
              </a:spcBef>
              <a:buFontTx/>
              <a:buChar char="–"/>
              <a:defRPr sz="3800"/>
            </a:lvl3pPr>
            <a:lvl4pPr marL="0" indent="0">
              <a:buSzTx/>
              <a:buNone/>
              <a:defRPr sz="5400" b="1">
                <a:latin typeface="Helvetica"/>
                <a:ea typeface="Helvetica"/>
                <a:cs typeface="Helvetica"/>
                <a:sym typeface="Helvetica"/>
              </a:defRPr>
            </a:lvl4pPr>
            <a:lvl5pPr marL="596053" indent="-596053">
              <a:spcBef>
                <a:spcPts val="0"/>
              </a:spcBef>
              <a:buClrTx/>
              <a:buSzPct val="100000"/>
              <a:buFontTx/>
              <a:buChar char="–"/>
              <a:defRPr sz="4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30"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31" name="Slide Number"/>
          <p:cNvSpPr txBox="1">
            <a:spLocks noGrp="1"/>
          </p:cNvSpPr>
          <p:nvPr>
            <p:ph type="sldNum" sz="quarter" idx="2"/>
          </p:nvPr>
        </p:nvSpPr>
        <p:spPr>
          <a:xfrm>
            <a:off x="11948464" y="12982021"/>
            <a:ext cx="461672" cy="469901"/>
          </a:xfrm>
          <a:prstGeom prst="rect">
            <a:avLst/>
          </a:prstGeom>
        </p:spPr>
        <p:txBody>
          <a:bodyPr/>
          <a:lstStyle/>
          <a:p>
            <a:fld id="{86CB4B4D-7CA3-9044-876B-883B54F8677D}" type="slidenum">
              <a:t>‹#›</a:t>
            </a:fld>
            <a:endParaRPr/>
          </a:p>
        </p:txBody>
      </p:sp>
      <p:sp>
        <p:nvSpPr>
          <p:cNvPr id="32"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t'is_main new">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hasCustomPrompt="1"/>
          </p:nvPr>
        </p:nvSpPr>
        <p:spPr>
          <a:prstGeom prst="rect">
            <a:avLst/>
          </a:prstGeom>
        </p:spPr>
        <p:txBody>
          <a:bodyPr/>
          <a:lstStyle>
            <a:lvl1pPr marL="648000">
              <a:defRPr/>
            </a:lvl1pPr>
            <a:lvl2pPr>
              <a:buSzPct val="60000"/>
              <a:buBlip>
                <a:blip r:embed="rId2"/>
              </a:buBlip>
              <a:defRPr/>
            </a:lvl2pPr>
            <a:lvl4pPr>
              <a:buSzPct val="60000"/>
              <a:buBlip>
                <a:blip r:embed="rId3"/>
              </a:buBlip>
              <a:defRPr/>
            </a:lvl4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xfrm>
            <a:off x="11949148" y="12979400"/>
            <a:ext cx="504039" cy="520700"/>
          </a:xfrm>
          <a:prstGeom prst="rect">
            <a:avLst/>
          </a:prstGeom>
        </p:spPr>
        <p:txBody>
          <a:bodyPr/>
          <a:lstStyle>
            <a:lvl1pPr>
              <a:defRPr sz="2400"/>
            </a:lvl1pPr>
          </a:lstStyle>
          <a:p>
            <a:fld id="{86CB4B4D-7CA3-9044-876B-883B54F8677D}" type="slidenum">
              <a:t>‹#›</a:t>
            </a:fld>
            <a:endParaRPr/>
          </a:p>
        </p:txBody>
      </p:sp>
      <p:pic>
        <p:nvPicPr>
          <p:cNvPr id="110"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111"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76AD-77E9-91D6-71FB-362F6A2AAA8F}"/>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CH"/>
          </a:p>
        </p:txBody>
      </p:sp>
      <p:sp>
        <p:nvSpPr>
          <p:cNvPr id="3" name="Subtitle 2">
            <a:extLst>
              <a:ext uri="{FF2B5EF4-FFF2-40B4-BE49-F238E27FC236}">
                <a16:creationId xmlns:a16="http://schemas.microsoft.com/office/drawing/2014/main" id="{EB1350E7-7FAD-696C-C2E2-81C35CA0A4B7}"/>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456A3E0D-AEEE-C4D6-11E9-55A5F1B619F9}"/>
              </a:ext>
            </a:extLst>
          </p:cNvPr>
          <p:cNvSpPr>
            <a:spLocks noGrp="1"/>
          </p:cNvSpPr>
          <p:nvPr>
            <p:ph type="dt" sz="half" idx="10"/>
          </p:nvPr>
        </p:nvSpPr>
        <p:spPr/>
        <p:txBody>
          <a:bodyPr/>
          <a:lstStyle/>
          <a:p>
            <a:fld id="{960368F7-545B-4A10-BF83-ED2E6798E2E3}" type="datetimeFigureOut">
              <a:rPr lang="en-CH" smtClean="0"/>
              <a:t>17/02/2025</a:t>
            </a:fld>
            <a:endParaRPr lang="en-CH"/>
          </a:p>
        </p:txBody>
      </p:sp>
      <p:sp>
        <p:nvSpPr>
          <p:cNvPr id="5" name="Footer Placeholder 4">
            <a:extLst>
              <a:ext uri="{FF2B5EF4-FFF2-40B4-BE49-F238E27FC236}">
                <a16:creationId xmlns:a16="http://schemas.microsoft.com/office/drawing/2014/main" id="{C383FF00-78BF-2874-28FE-FC418D395E3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498B39E-503A-1BDF-CFF9-DCA767211BB2}"/>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5571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B8E2-FBCF-39B6-AC19-56BDB2D80CA7}"/>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0DD20FD-5DAE-B55C-41BA-F942EE423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BF601F6-50FD-2AF0-1549-64E6715B744B}"/>
              </a:ext>
            </a:extLst>
          </p:cNvPr>
          <p:cNvSpPr>
            <a:spLocks noGrp="1"/>
          </p:cNvSpPr>
          <p:nvPr>
            <p:ph type="dt" sz="half" idx="10"/>
          </p:nvPr>
        </p:nvSpPr>
        <p:spPr/>
        <p:txBody>
          <a:bodyPr/>
          <a:lstStyle/>
          <a:p>
            <a:fld id="{960368F7-545B-4A10-BF83-ED2E6798E2E3}" type="datetimeFigureOut">
              <a:rPr lang="en-CH" smtClean="0"/>
              <a:t>17/02/2025</a:t>
            </a:fld>
            <a:endParaRPr lang="en-CH"/>
          </a:p>
        </p:txBody>
      </p:sp>
      <p:sp>
        <p:nvSpPr>
          <p:cNvPr id="5" name="Footer Placeholder 4">
            <a:extLst>
              <a:ext uri="{FF2B5EF4-FFF2-40B4-BE49-F238E27FC236}">
                <a16:creationId xmlns:a16="http://schemas.microsoft.com/office/drawing/2014/main" id="{28D1726F-84AF-509F-DAB9-A3FAD42FD1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CEAF77A-9D78-F56E-ED38-286CBDD9F9AD}"/>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05735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98042" y="702972"/>
            <a:ext cx="22472651" cy="147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chor="b">
            <a:normAutofit/>
          </a:bodyPr>
          <a:lstStyle/>
          <a:p>
            <a:r>
              <a:t>Title Text</a:t>
            </a:r>
          </a:p>
        </p:txBody>
      </p:sp>
      <p:sp>
        <p:nvSpPr>
          <p:cNvPr id="3" name="Body Level One…"/>
          <p:cNvSpPr txBox="1">
            <a:spLocks noGrp="1"/>
          </p:cNvSpPr>
          <p:nvPr>
            <p:ph type="body" idx="1"/>
          </p:nvPr>
        </p:nvSpPr>
        <p:spPr>
          <a:xfrm>
            <a:off x="575665" y="2498835"/>
            <a:ext cx="23129306" cy="9783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6200" tIns="76200" rIns="76200" bIns="76200">
            <a:normAutofit/>
          </a:bodyPr>
          <a:lstStyle>
            <a:lvl2pPr marL="635000" indent="-635000">
              <a:lnSpc>
                <a:spcPct val="100000"/>
              </a:lnSpc>
              <a:spcBef>
                <a:spcPts val="1800"/>
              </a:spcBef>
              <a:buSzPct val="50000"/>
              <a:buBlip>
                <a:blip r:embed="rId8"/>
              </a:buBlip>
              <a:defRPr b="0">
                <a:latin typeface="Helvetica Light"/>
                <a:ea typeface="Helvetica Light"/>
                <a:cs typeface="Helvetica Light"/>
                <a:sym typeface="Helvetica Light"/>
              </a:defRPr>
            </a:lvl2pPr>
            <a:lvl3pPr marL="1092200" indent="-444500">
              <a:lnSpc>
                <a:spcPct val="100000"/>
              </a:lnSpc>
              <a:spcBef>
                <a:spcPts val="300"/>
              </a:spcBef>
              <a:buChar char="–"/>
              <a:defRPr sz="4000" b="0">
                <a:latin typeface="Helvetica Light"/>
                <a:ea typeface="Helvetica Light"/>
                <a:cs typeface="Helvetica Light"/>
                <a:sym typeface="Helvetica Light"/>
              </a:defRPr>
            </a:lvl3pPr>
            <a:lvl4pPr marL="635000" indent="-635000">
              <a:lnSpc>
                <a:spcPct val="100000"/>
              </a:lnSpc>
              <a:spcBef>
                <a:spcPts val="2100"/>
              </a:spcBef>
              <a:buSzPct val="50000"/>
              <a:buBlip>
                <a:blip r:embed="rId9"/>
              </a:buBlip>
              <a:defRPr b="0">
                <a:solidFill>
                  <a:srgbClr val="FF2600"/>
                </a:solidFill>
                <a:uFill>
                  <a:solidFill>
                    <a:srgbClr val="FF2600"/>
                  </a:solidFill>
                </a:uFill>
                <a:latin typeface="Helvetica Light"/>
                <a:ea typeface="Helvetica Light"/>
                <a:cs typeface="Helvetica Light"/>
                <a:sym typeface="Helvetica Light"/>
              </a:defRPr>
            </a:lvl4pPr>
            <a:lvl5pPr marL="1092200" indent="-444500">
              <a:lnSpc>
                <a:spcPct val="100000"/>
              </a:lnSpc>
              <a:spcBef>
                <a:spcPts val="300"/>
              </a:spcBef>
              <a:buClr>
                <a:srgbClr val="FF2600"/>
              </a:buClr>
              <a:buChar char="–"/>
              <a:defRPr sz="4000" b="0">
                <a:solidFill>
                  <a:srgbClr val="FF2600"/>
                </a:solidFill>
                <a:uFill>
                  <a:solidFill>
                    <a:srgbClr val="FF2600"/>
                  </a:solidFill>
                </a:uFill>
                <a:latin typeface="Helvetica Light"/>
                <a:ea typeface="Helvetica Light"/>
                <a:cs typeface="Helvetica Light"/>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950700" y="12982020"/>
            <a:ext cx="461671" cy="469901"/>
          </a:xfrm>
          <a:prstGeom prst="rect">
            <a:avLst/>
          </a:prstGeom>
          <a:ln w="12700">
            <a:miter lim="400000"/>
          </a:ln>
        </p:spPr>
        <p:txBody>
          <a:bodyPr wrap="none" lIns="76200" tIns="76200" rIns="76200" bIns="76200">
            <a:spAutoFit/>
          </a:bodyPr>
          <a:lstStyle>
            <a:lvl1pPr marL="0" marR="0" algn="ctr" defTabSz="895350">
              <a:defRPr sz="2100">
                <a:latin typeface="Helvetica Light"/>
                <a:ea typeface="Helvetica Light"/>
                <a:cs typeface="Helvetica Light"/>
                <a:sym typeface="Helvetica Light"/>
              </a:defRPr>
            </a:lvl1pPr>
          </a:lstStyle>
          <a:p>
            <a:fld id="{86CB4B4D-7CA3-9044-876B-883B54F8677D}" type="slidenum">
              <a:t>‹#›</a:t>
            </a:fld>
            <a:endParaRPr/>
          </a:p>
        </p:txBody>
      </p:sp>
      <p:pic>
        <p:nvPicPr>
          <p:cNvPr id="5" name="ITIS_Blue_logo.png" descr="ITIS_Blue_logo.png"/>
          <p:cNvPicPr>
            <a:picLocks noChangeAspect="1"/>
          </p:cNvPicPr>
          <p:nvPr/>
        </p:nvPicPr>
        <p:blipFill>
          <a:blip r:embed="rId10"/>
          <a:srcRect/>
          <a:stretch>
            <a:fillRect/>
          </a:stretch>
        </p:blipFill>
        <p:spPr>
          <a:xfrm>
            <a:off x="691470" y="12357387"/>
            <a:ext cx="4579478" cy="950981"/>
          </a:xfrm>
          <a:prstGeom prst="rect">
            <a:avLst/>
          </a:prstGeom>
          <a:ln w="38100"/>
        </p:spPr>
      </p:pic>
      <p:sp>
        <p:nvSpPr>
          <p:cNvPr id="6"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9" r:id="rId5"/>
    <p:sldLayoutId id="2147483660" r:id="rId6"/>
  </p:sldLayoutIdLst>
  <p:transition spd="med"/>
  <p:hf hdr="0" dt="0"/>
  <p:txStyles>
    <p:titleStyle>
      <a:lvl1pPr marL="0" marR="0" indent="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1pPr>
      <a:lvl2pPr marL="0" marR="0" indent="228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2pPr>
      <a:lvl3pPr marL="0" marR="0" indent="457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3pPr>
      <a:lvl4pPr marL="0" marR="0" indent="685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4pPr>
      <a:lvl5pPr marL="0" marR="0" indent="9144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5pPr>
      <a:lvl6pPr marL="0" marR="0" indent="11430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6pPr>
      <a:lvl7pPr marL="0" marR="0" indent="1371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7pPr>
      <a:lvl8pPr marL="0" marR="0" indent="1600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8pPr>
      <a:lvl9pPr marL="0" marR="0" indent="1828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9pPr>
    </p:titleStyle>
    <p:bodyStyle>
      <a:lvl1pPr marL="0" marR="0" indent="0" algn="l" defTabSz="1409700" latinLnBrk="0">
        <a:lnSpc>
          <a:spcPct val="80000"/>
        </a:lnSpc>
        <a:spcBef>
          <a:spcPts val="2700"/>
        </a:spcBef>
        <a:spcAft>
          <a:spcPts val="0"/>
        </a:spcAft>
        <a:buClrTx/>
        <a:buSzTx/>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1pPr>
      <a:lvl2pPr marL="846666" marR="0" indent="-846666" algn="l" defTabSz="1409700" latinLnBrk="0">
        <a:lnSpc>
          <a:spcPct val="80000"/>
        </a:lnSpc>
        <a:spcBef>
          <a:spcPts val="2700"/>
        </a:spcBef>
        <a:spcAft>
          <a:spcPts val="0"/>
        </a:spcAft>
        <a:buClrTx/>
        <a:buSzPct val="92000"/>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2pPr>
      <a:lvl3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3pPr>
      <a:lvl4pPr marL="846666" marR="0" indent="-846666" algn="l" defTabSz="1409700" latinLnBrk="0">
        <a:lnSpc>
          <a:spcPct val="80000"/>
        </a:lnSpc>
        <a:spcBef>
          <a:spcPts val="2700"/>
        </a:spcBef>
        <a:spcAft>
          <a:spcPts val="0"/>
        </a:spcAft>
        <a:buClrTx/>
        <a:buSzPct val="129999"/>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4pPr>
      <a:lvl5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5pPr>
      <a:lvl6pPr marL="1545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6pPr>
      <a:lvl7pPr marL="2053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7pPr>
      <a:lvl8pPr marL="2561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8pPr>
      <a:lvl9pPr marL="3069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9pPr>
    </p:bodyStyle>
    <p:otherStyle>
      <a:lvl1pPr marL="0" marR="0" indent="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1pPr>
      <a:lvl2pPr marL="0" marR="0" indent="228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2pPr>
      <a:lvl3pPr marL="0" marR="0" indent="457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3pPr>
      <a:lvl4pPr marL="0" marR="0" indent="685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4pPr>
      <a:lvl5pPr marL="0" marR="0" indent="9144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5pPr>
      <a:lvl6pPr marL="0" marR="0" indent="11430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6pPr>
      <a:lvl7pPr marL="0" marR="0" indent="1371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7pPr>
      <a:lvl8pPr marL="0" marR="0" indent="1600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8pPr>
      <a:lvl9pPr marL="0" marR="0" indent="1828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24.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32.png"/><Relationship Id="rId5" Type="http://schemas.openxmlformats.org/officeDocument/2006/relationships/image" Target="../media/image11.png"/><Relationship Id="rId15" Type="http://schemas.openxmlformats.org/officeDocument/2006/relationships/image" Target="../media/image13.png"/><Relationship Id="rId10" Type="http://schemas.openxmlformats.org/officeDocument/2006/relationships/image" Target="../media/image31.png"/><Relationship Id="rId4" Type="http://schemas.openxmlformats.org/officeDocument/2006/relationships/image" Target="../media/image10.png"/><Relationship Id="rId9" Type="http://schemas.openxmlformats.org/officeDocument/2006/relationships/image" Target="../media/image30.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32.pn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14.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37.png"/><Relationship Id="rId5" Type="http://schemas.openxmlformats.org/officeDocument/2006/relationships/image" Target="../media/image10.pn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14.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37.png"/><Relationship Id="rId5" Type="http://schemas.openxmlformats.org/officeDocument/2006/relationships/image" Target="../media/image10.png"/><Relationship Id="rId15" Type="http://schemas.openxmlformats.org/officeDocument/2006/relationships/image" Target="../media/image41.png"/><Relationship Id="rId10" Type="http://schemas.openxmlformats.org/officeDocument/2006/relationships/image" Target="../media/image33.png"/><Relationship Id="rId4" Type="http://schemas.openxmlformats.org/officeDocument/2006/relationships/image" Target="../media/image9.png"/><Relationship Id="rId9" Type="http://schemas.openxmlformats.org/officeDocument/2006/relationships/image" Target="../media/image16.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p:cNvGrpSpPr/>
          <p:nvPr/>
        </p:nvGrpSpPr>
        <p:grpSpPr>
          <a:xfrm>
            <a:off x="11445806" y="-885378"/>
            <a:ext cx="14938872" cy="17497750"/>
            <a:chOff x="0" y="0"/>
            <a:chExt cx="14938871" cy="17497749"/>
          </a:xfrm>
        </p:grpSpPr>
        <p:pic>
          <p:nvPicPr>
            <p:cNvPr id="130"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31"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33"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34"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35"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36" name="List of Author’s Full Name w/o Title, Affiliation…"/>
          <p:cNvSpPr txBox="1">
            <a:spLocks noGrp="1"/>
          </p:cNvSpPr>
          <p:nvPr>
            <p:ph type="body" sz="quarter" idx="1"/>
          </p:nvPr>
        </p:nvSpPr>
        <p:spPr>
          <a:prstGeom prst="rect">
            <a:avLst/>
          </a:prstGeom>
        </p:spPr>
        <p:txBody>
          <a:bodyPr/>
          <a:lstStyle/>
          <a:p>
            <a:r>
              <a:rPr lang="en-GB" dirty="0"/>
              <a:t>Javier Garcia Ordonez, </a:t>
            </a:r>
            <a:r>
              <a:rPr lang="es-ES" dirty="0"/>
              <a:t>IT’IS </a:t>
            </a:r>
            <a:r>
              <a:rPr lang="es-ES" dirty="0" err="1"/>
              <a:t>Foundation</a:t>
            </a:r>
            <a:r>
              <a:rPr lang="es-ES" dirty="0"/>
              <a:t> </a:t>
            </a:r>
            <a:r>
              <a:rPr lang="en-GB" dirty="0"/>
              <a:t>&amp; ZMT</a:t>
            </a:r>
          </a:p>
          <a:p>
            <a:r>
              <a:rPr lang="en-GB" dirty="0"/>
              <a:t>Werner Van </a:t>
            </a:r>
            <a:r>
              <a:rPr lang="en-GB" dirty="0" err="1"/>
              <a:t>Geit</a:t>
            </a:r>
            <a:r>
              <a:rPr lang="en-GB" dirty="0"/>
              <a:t>, </a:t>
            </a:r>
            <a:r>
              <a:rPr lang="es-ES" dirty="0"/>
              <a:t>IT’IS </a:t>
            </a:r>
            <a:r>
              <a:rPr lang="es-ES" dirty="0" err="1"/>
              <a:t>Foundation</a:t>
            </a:r>
            <a:r>
              <a:rPr lang="es-ES" dirty="0"/>
              <a:t> </a:t>
            </a:r>
            <a:endParaRPr lang="en-GB" dirty="0"/>
          </a:p>
          <a:p>
            <a:r>
              <a:rPr lang="en-GB" dirty="0"/>
              <a:t>Esra Neufeld, </a:t>
            </a:r>
            <a:r>
              <a:rPr lang="es-ES" dirty="0"/>
              <a:t>IT’IS </a:t>
            </a:r>
            <a:r>
              <a:rPr lang="es-ES" dirty="0" err="1"/>
              <a:t>Foundation</a:t>
            </a:r>
            <a:r>
              <a:rPr lang="es-ES" dirty="0"/>
              <a:t> </a:t>
            </a:r>
            <a:endParaRPr dirty="0"/>
          </a:p>
        </p:txBody>
      </p:sp>
      <p:sp>
        <p:nvSpPr>
          <p:cNvPr id="137" name="Add Title / All Main Words Start with Capital Letters / Make It As Short As Possible (One Liner Preferred)"/>
          <p:cNvSpPr txBox="1">
            <a:spLocks noGrp="1"/>
          </p:cNvSpPr>
          <p:nvPr>
            <p:ph type="title"/>
          </p:nvPr>
        </p:nvSpPr>
        <p:spPr>
          <a:prstGeom prst="rect">
            <a:avLst/>
          </a:prstGeom>
        </p:spPr>
        <p:txBody>
          <a:bodyPr/>
          <a:lstStyle>
            <a:lvl1pPr defTabSz="1155953">
              <a:defRPr sz="8200"/>
            </a:lvl1pPr>
          </a:lstStyle>
          <a:p>
            <a:r>
              <a:rPr lang="en-GB" dirty="0"/>
              <a:t>Introducing </a:t>
            </a:r>
            <a:br>
              <a:rPr lang="en-GB" dirty="0"/>
            </a:br>
            <a:r>
              <a:rPr lang="en-GB" dirty="0"/>
              <a:t>MetaModeling UX</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45E0-E7E8-950A-B3DE-9CF5D3A5510D}"/>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34EBB4D2-F49D-068C-CDB7-3429549AF1E5}"/>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79F7BEC-552D-47F8-9B9C-9356F490AD46}"/>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D54B9AA1-FAA1-BDB2-9057-44252EDEDDC7}"/>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68125E4B-B24C-7A85-89C1-C80DA73FE6D4}"/>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a:ln>
              <a:noFill/>
            </a:ln>
          </p:spPr>
        </p:pic>
        <p:pic>
          <p:nvPicPr>
            <p:cNvPr id="32" name="Picture 31">
              <a:extLst>
                <a:ext uri="{FF2B5EF4-FFF2-40B4-BE49-F238E27FC236}">
                  <a16:creationId xmlns:a16="http://schemas.microsoft.com/office/drawing/2014/main" id="{61E5BF1A-A3FF-0C14-9831-DB17BABD28B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a:ln>
              <a:noFill/>
            </a:ln>
          </p:spPr>
        </p:pic>
      </p:grpSp>
      <p:sp>
        <p:nvSpPr>
          <p:cNvPr id="2" name="Title 1">
            <a:extLst>
              <a:ext uri="{FF2B5EF4-FFF2-40B4-BE49-F238E27FC236}">
                <a16:creationId xmlns:a16="http://schemas.microsoft.com/office/drawing/2014/main" id="{0A20A029-93B5-DB26-B292-230229AC12A2}"/>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C9DB4CDA-C604-0C9C-25E7-01CA5E458235}"/>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FC153C70-55C5-6175-5385-647379B0218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B706753E-40F8-5F22-396F-C8D2BD0BF27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cxnSp>
        <p:nvCxnSpPr>
          <p:cNvPr id="22" name="Straight Arrow Connector 21">
            <a:extLst>
              <a:ext uri="{FF2B5EF4-FFF2-40B4-BE49-F238E27FC236}">
                <a16:creationId xmlns:a16="http://schemas.microsoft.com/office/drawing/2014/main" id="{504D4976-4F31-A482-9F36-5CC7D4EF1273}"/>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831C2BC-5AF0-0359-0E4E-05BDCA8F6317}"/>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C61D70EF-A02C-0D89-A74D-7D3A60ACDF29}"/>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B7AF3DF7-6758-B5D1-3F02-7065BAC0E12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9C848FCA-0A56-B328-A5F6-C8974F82809D}"/>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078C185-EBCE-60C0-D6DF-D3EC357395B8}"/>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E523303C-6202-3D37-7DFC-1697F4A0A526}"/>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6604EE14-1EA5-633A-30C6-CDFC28D95D39}"/>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29008900-F294-F225-4799-2EAFB3AEEC91}"/>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CFF361FF-28A3-EAB5-0484-FCEFEDC4B2F9}"/>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01CE957B-D69B-83E3-D4BD-459790A4C553}"/>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878F006D-9993-498F-E50C-E3A4F417464D}"/>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589F0461-C631-0A44-740C-8139F11D9387}"/>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23F78E00-0276-3ABE-C640-BC8B1E5892D3}"/>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19BA6F55-9171-1693-6208-B48FDF3FA6A3}"/>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F0372E41-37CE-E024-284E-98AA92B9CFC8}"/>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0CC2E921-B3B5-19E3-50E0-F668D6E4A1E2}"/>
              </a:ext>
            </a:extLst>
          </p:cNvPr>
          <p:cNvSpPr/>
          <p:nvPr/>
        </p:nvSpPr>
        <p:spPr>
          <a:xfrm>
            <a:off x="466371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38301D7F-9BE5-8484-D865-6EF16794736E}"/>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43417B1F-EC94-2390-5D1C-A70A9D1C4500}"/>
              </a:ext>
            </a:extLst>
          </p:cNvPr>
          <p:cNvPicPr>
            <a:picLocks noChangeAspect="1"/>
          </p:cNvPicPr>
          <p:nvPr/>
        </p:nvPicPr>
        <p:blipFill>
          <a:blip r:embed="rId11"/>
          <a:stretch>
            <a:fillRect/>
          </a:stretch>
        </p:blipFill>
        <p:spPr>
          <a:xfrm>
            <a:off x="8596799" y="8775568"/>
            <a:ext cx="352474" cy="409632"/>
          </a:xfrm>
          <a:prstGeom prst="rect">
            <a:avLst/>
          </a:prstGeom>
        </p:spPr>
      </p:pic>
      <p:grpSp>
        <p:nvGrpSpPr>
          <p:cNvPr id="44" name="Group 43">
            <a:extLst>
              <a:ext uri="{FF2B5EF4-FFF2-40B4-BE49-F238E27FC236}">
                <a16:creationId xmlns:a16="http://schemas.microsoft.com/office/drawing/2014/main" id="{F14BF2D3-9EE6-6A81-F133-EDC2B8BDBA43}"/>
              </a:ext>
            </a:extLst>
          </p:cNvPr>
          <p:cNvGrpSpPr/>
          <p:nvPr/>
        </p:nvGrpSpPr>
        <p:grpSpPr>
          <a:xfrm>
            <a:off x="6689862" y="9265277"/>
            <a:ext cx="1402895" cy="516856"/>
            <a:chOff x="5606335" y="4710174"/>
            <a:chExt cx="1402895" cy="516856"/>
          </a:xfrm>
        </p:grpSpPr>
        <p:pic>
          <p:nvPicPr>
            <p:cNvPr id="45" name="Picture 44">
              <a:extLst>
                <a:ext uri="{FF2B5EF4-FFF2-40B4-BE49-F238E27FC236}">
                  <a16:creationId xmlns:a16="http://schemas.microsoft.com/office/drawing/2014/main" id="{A2E09A3E-0E3B-271A-146A-2C60DB70BD67}"/>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74656095-0DEB-0881-6886-F58CC67A573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59B15A55-3BDB-B6E5-B5FE-5ECEF1D10228}"/>
              </a:ext>
            </a:extLst>
          </p:cNvPr>
          <p:cNvPicPr>
            <a:picLocks noChangeAspect="1"/>
          </p:cNvPicPr>
          <p:nvPr/>
        </p:nvPicPr>
        <p:blipFill>
          <a:blip r:embed="rId9"/>
          <a:stretch>
            <a:fillRect/>
          </a:stretch>
        </p:blipFill>
        <p:spPr>
          <a:xfrm>
            <a:off x="10609363" y="10753338"/>
            <a:ext cx="762064" cy="515980"/>
          </a:xfrm>
          <a:prstGeom prst="rect">
            <a:avLst/>
          </a:prstGeom>
        </p:spPr>
      </p:pic>
      <p:pic>
        <p:nvPicPr>
          <p:cNvPr id="48" name="Picture 47">
            <a:extLst>
              <a:ext uri="{FF2B5EF4-FFF2-40B4-BE49-F238E27FC236}">
                <a16:creationId xmlns:a16="http://schemas.microsoft.com/office/drawing/2014/main" id="{E9331468-D519-1475-63E2-4755C378A1FD}"/>
              </a:ext>
            </a:extLst>
          </p:cNvPr>
          <p:cNvPicPr>
            <a:picLocks noChangeAspect="1"/>
          </p:cNvPicPr>
          <p:nvPr/>
        </p:nvPicPr>
        <p:blipFill>
          <a:blip r:embed="rId11"/>
          <a:stretch>
            <a:fillRect/>
          </a:stretch>
        </p:blipFill>
        <p:spPr>
          <a:xfrm>
            <a:off x="8244325" y="10202770"/>
            <a:ext cx="254924" cy="296263"/>
          </a:xfrm>
          <a:prstGeom prst="rect">
            <a:avLst/>
          </a:prstGeom>
        </p:spPr>
      </p:pic>
      <p:grpSp>
        <p:nvGrpSpPr>
          <p:cNvPr id="53" name="Group 52">
            <a:extLst>
              <a:ext uri="{FF2B5EF4-FFF2-40B4-BE49-F238E27FC236}">
                <a16:creationId xmlns:a16="http://schemas.microsoft.com/office/drawing/2014/main" id="{CDD1A3AA-1F5B-8268-F869-5809B83902D4}"/>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79AEBCC4-6F4D-1319-CA1F-F88B1E41F564}"/>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2D58644A-04F3-3A77-C2ED-ECB96B5130E0}"/>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3C59C25-D923-5016-334A-280480CC1EB2}"/>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EF6280E5-FA10-9155-AC05-1B261241A7FC}"/>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47563684-AD5E-1DBE-1EC2-3432DE531789}"/>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03AF7838-A884-8F7B-F590-D66A36EC7D9D}"/>
              </a:ext>
            </a:extLst>
          </p:cNvPr>
          <p:cNvPicPr>
            <a:picLocks noChangeAspect="1"/>
          </p:cNvPicPr>
          <p:nvPr/>
        </p:nvPicPr>
        <p:blipFill>
          <a:blip r:embed="rId11"/>
          <a:stretch>
            <a:fillRect/>
          </a:stretch>
        </p:blipFill>
        <p:spPr>
          <a:xfrm>
            <a:off x="8244325" y="10446858"/>
            <a:ext cx="254924" cy="296263"/>
          </a:xfrm>
          <a:prstGeom prst="rect">
            <a:avLst/>
          </a:prstGeom>
        </p:spPr>
      </p:pic>
      <p:pic>
        <p:nvPicPr>
          <p:cNvPr id="60" name="Picture 59">
            <a:extLst>
              <a:ext uri="{FF2B5EF4-FFF2-40B4-BE49-F238E27FC236}">
                <a16:creationId xmlns:a16="http://schemas.microsoft.com/office/drawing/2014/main" id="{25AD5D14-0BE7-C351-D9AE-43E23E6593EF}"/>
              </a:ext>
            </a:extLst>
          </p:cNvPr>
          <p:cNvPicPr>
            <a:picLocks noChangeAspect="1"/>
          </p:cNvPicPr>
          <p:nvPr/>
        </p:nvPicPr>
        <p:blipFill>
          <a:blip r:embed="rId11"/>
          <a:stretch>
            <a:fillRect/>
          </a:stretch>
        </p:blipFill>
        <p:spPr>
          <a:xfrm>
            <a:off x="9769320" y="10202769"/>
            <a:ext cx="254924" cy="296263"/>
          </a:xfrm>
          <a:prstGeom prst="rect">
            <a:avLst/>
          </a:prstGeom>
        </p:spPr>
      </p:pic>
      <p:pic>
        <p:nvPicPr>
          <p:cNvPr id="61" name="Picture 60">
            <a:extLst>
              <a:ext uri="{FF2B5EF4-FFF2-40B4-BE49-F238E27FC236}">
                <a16:creationId xmlns:a16="http://schemas.microsoft.com/office/drawing/2014/main" id="{09371CAC-F22D-8578-7E80-F34412D36C97}"/>
              </a:ext>
            </a:extLst>
          </p:cNvPr>
          <p:cNvPicPr>
            <a:picLocks noChangeAspect="1"/>
          </p:cNvPicPr>
          <p:nvPr/>
        </p:nvPicPr>
        <p:blipFill>
          <a:blip r:embed="rId11"/>
          <a:stretch>
            <a:fillRect/>
          </a:stretch>
        </p:blipFill>
        <p:spPr>
          <a:xfrm>
            <a:off x="9769320" y="10446858"/>
            <a:ext cx="254924" cy="296263"/>
          </a:xfrm>
          <a:prstGeom prst="rect">
            <a:avLst/>
          </a:prstGeom>
        </p:spPr>
      </p:pic>
      <p:sp>
        <p:nvSpPr>
          <p:cNvPr id="7" name="Rectangle 6">
            <a:extLst>
              <a:ext uri="{FF2B5EF4-FFF2-40B4-BE49-F238E27FC236}">
                <a16:creationId xmlns:a16="http://schemas.microsoft.com/office/drawing/2014/main" id="{C38D64C2-F454-FE13-8D73-9DAFC97FAADA}"/>
              </a:ext>
            </a:extLst>
          </p:cNvPr>
          <p:cNvSpPr/>
          <p:nvPr/>
        </p:nvSpPr>
        <p:spPr>
          <a:xfrm>
            <a:off x="4663716" y="8470887"/>
            <a:ext cx="6871107" cy="2923877"/>
          </a:xfrm>
          <a:prstGeom prst="rect">
            <a:avLst/>
          </a:prstGeom>
          <a:solidFill>
            <a:srgbClr val="CBCBCB">
              <a:alpha val="74000"/>
            </a:srgbClr>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pic>
        <p:nvPicPr>
          <p:cNvPr id="30" name="Picture 29">
            <a:extLst>
              <a:ext uri="{FF2B5EF4-FFF2-40B4-BE49-F238E27FC236}">
                <a16:creationId xmlns:a16="http://schemas.microsoft.com/office/drawing/2014/main" id="{DC62094A-16A4-534A-9DD7-F39E88D51B06}"/>
              </a:ext>
            </a:extLst>
          </p:cNvPr>
          <p:cNvPicPr>
            <a:picLocks noChangeAspect="1"/>
          </p:cNvPicPr>
          <p:nvPr/>
        </p:nvPicPr>
        <p:blipFill>
          <a:blip r:embed="rId15"/>
          <a:stretch>
            <a:fillRect/>
          </a:stretch>
        </p:blipFill>
        <p:spPr>
          <a:xfrm>
            <a:off x="10533844" y="10686651"/>
            <a:ext cx="837583" cy="582667"/>
          </a:xfrm>
          <a:prstGeom prst="rect">
            <a:avLst/>
          </a:prstGeom>
        </p:spPr>
      </p:pic>
      <p:pic>
        <p:nvPicPr>
          <p:cNvPr id="12" name="Picture 11">
            <a:extLst>
              <a:ext uri="{FF2B5EF4-FFF2-40B4-BE49-F238E27FC236}">
                <a16:creationId xmlns:a16="http://schemas.microsoft.com/office/drawing/2014/main" id="{34616306-39EE-F9BF-AD82-5E3B50032553}"/>
              </a:ext>
            </a:extLst>
          </p:cNvPr>
          <p:cNvPicPr>
            <a:picLocks noChangeAspect="1"/>
          </p:cNvPicPr>
          <p:nvPr/>
        </p:nvPicPr>
        <p:blipFill>
          <a:blip r:embed="rId16"/>
          <a:srcRect b="94719"/>
          <a:stretch/>
        </p:blipFill>
        <p:spPr>
          <a:xfrm>
            <a:off x="3591174" y="3126765"/>
            <a:ext cx="18329023" cy="1405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922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4E8D-CB89-72FF-2D71-DF485BD62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97F12-5ACD-3E58-EB9C-BEE3062B1FF2}"/>
              </a:ext>
            </a:extLst>
          </p:cNvPr>
          <p:cNvSpPr>
            <a:spLocks noGrp="1"/>
          </p:cNvSpPr>
          <p:nvPr>
            <p:ph type="title"/>
          </p:nvPr>
        </p:nvSpPr>
        <p:spPr/>
        <p:txBody>
          <a:bodyPr/>
          <a:lstStyle/>
          <a:p>
            <a:r>
              <a:rPr lang="en-GB" dirty="0"/>
              <a:t>Surrogate Model Building (Optional)</a:t>
            </a:r>
            <a:endParaRPr lang="en-CH" dirty="0"/>
          </a:p>
        </p:txBody>
      </p:sp>
      <p:pic>
        <p:nvPicPr>
          <p:cNvPr id="5" name="Picture 4">
            <a:extLst>
              <a:ext uri="{FF2B5EF4-FFF2-40B4-BE49-F238E27FC236}">
                <a16:creationId xmlns:a16="http://schemas.microsoft.com/office/drawing/2014/main" id="{FA6646E9-5E32-AA81-D144-1AC4A33D1534}"/>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67F7AA5A-FDD3-3CF9-8CC5-AF0086AA644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14" name="Content Placeholder 4">
            <a:extLst>
              <a:ext uri="{FF2B5EF4-FFF2-40B4-BE49-F238E27FC236}">
                <a16:creationId xmlns:a16="http://schemas.microsoft.com/office/drawing/2014/main" id="{61465C4F-A798-82DE-54E0-4A8D6EE7018E}"/>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grpSp>
        <p:nvGrpSpPr>
          <p:cNvPr id="3" name="Group 2">
            <a:extLst>
              <a:ext uri="{FF2B5EF4-FFF2-40B4-BE49-F238E27FC236}">
                <a16:creationId xmlns:a16="http://schemas.microsoft.com/office/drawing/2014/main" id="{92842221-8C3B-01F6-9500-6F15DA73CDD2}"/>
              </a:ext>
            </a:extLst>
          </p:cNvPr>
          <p:cNvGrpSpPr>
            <a:grpSpLocks noGrp="1" noUngrp="1" noRot="1" noMove="1" noResize="1"/>
          </p:cNvGrpSpPr>
          <p:nvPr/>
        </p:nvGrpSpPr>
        <p:grpSpPr>
          <a:xfrm>
            <a:off x="3532883" y="2446788"/>
            <a:ext cx="18387316" cy="9787295"/>
            <a:chOff x="3532883" y="2446788"/>
            <a:chExt cx="18387316" cy="9787295"/>
          </a:xfrm>
        </p:grpSpPr>
        <p:grpSp>
          <p:nvGrpSpPr>
            <p:cNvPr id="10" name="Group 9">
              <a:extLst>
                <a:ext uri="{FF2B5EF4-FFF2-40B4-BE49-F238E27FC236}">
                  <a16:creationId xmlns:a16="http://schemas.microsoft.com/office/drawing/2014/main" id="{85426302-1B2C-7947-EBF8-0D6C5127EFB4}"/>
                </a:ext>
              </a:extLst>
            </p:cNvPr>
            <p:cNvGrpSpPr>
              <a:grpSpLocks noGrp="1" noUngrp="1" noRot="1" noMove="1" noResize="1"/>
            </p:cNvGrpSpPr>
            <p:nvPr/>
          </p:nvGrpSpPr>
          <p:grpSpPr>
            <a:xfrm>
              <a:off x="3532883" y="2446788"/>
              <a:ext cx="18387316" cy="9787295"/>
              <a:chOff x="713483" y="2441038"/>
              <a:chExt cx="18387316" cy="9787295"/>
            </a:xfrm>
          </p:grpSpPr>
          <p:sp>
            <p:nvSpPr>
              <p:cNvPr id="11" name="Rectangle 10">
                <a:extLst>
                  <a:ext uri="{FF2B5EF4-FFF2-40B4-BE49-F238E27FC236}">
                    <a16:creationId xmlns:a16="http://schemas.microsoft.com/office/drawing/2014/main" id="{D50E894B-8A8A-366A-4648-6E0ED2846752}"/>
                  </a:ext>
                </a:extLst>
              </p:cNvPr>
              <p:cNvSpPr>
                <a:spLocks noGrp="1" noRot="1" noMove="1" noResize="1" noEditPoints="1" noAdjustHandles="1" noChangeArrowheads="1" noChangeShapeType="1"/>
              </p:cNvSpPr>
              <p:nvPr/>
            </p:nvSpPr>
            <p:spPr>
              <a:xfrm>
                <a:off x="713484" y="2441038"/>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E657BE68-FDED-B452-965A-A8B7E9B3FDAD}"/>
                  </a:ext>
                </a:extLst>
              </p:cNvPr>
              <p:cNvSpPr>
                <a:spLocks noGrp="1" noRot="1" noMove="1" noResize="1" noEditPoints="1" noAdjustHandles="1" noChangeArrowheads="1" noChangeShapeType="1"/>
              </p:cNvSpPr>
              <p:nvPr/>
            </p:nvSpPr>
            <p:spPr>
              <a:xfrm>
                <a:off x="713483" y="2517607"/>
                <a:ext cx="18387315" cy="646986"/>
              </a:xfrm>
              <a:prstGeom prst="roundRect">
                <a:avLst/>
              </a:prstGeom>
              <a:solidFill>
                <a:srgbClr val="003952"/>
              </a:solidFill>
              <a:ln w="38100" cap="flat">
                <a:solidFill>
                  <a:srgbClr val="0075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algn="ctr"/>
                <a:r>
                  <a:rPr lang="en-GB" sz="2800" b="1" dirty="0">
                    <a:solidFill>
                      <a:schemeClr val="bg1"/>
                    </a:solidFill>
                  </a:rPr>
                  <a:t>MetaModeling UX  -  </a:t>
                </a:r>
                <a:r>
                  <a:rPr lang="en-GB" sz="2800" dirty="0">
                    <a:solidFill>
                      <a:schemeClr val="bg1"/>
                    </a:solidFill>
                  </a:rPr>
                  <a:t>Surrogate Model Building</a:t>
                </a:r>
                <a:r>
                  <a:rPr lang="en-GB" sz="2800" b="1" dirty="0">
                    <a:solidFill>
                      <a:schemeClr val="bg1"/>
                    </a:solidFill>
                  </a:rPr>
                  <a:t> &amp; Validation</a:t>
                </a:r>
                <a:endParaRPr lang="en-GB" sz="2800" dirty="0">
                  <a:solidFill>
                    <a:schemeClr val="bg1"/>
                  </a:solidFill>
                </a:endParaRPr>
              </a:p>
            </p:txBody>
          </p:sp>
        </p:grpSp>
        <p:pic>
          <p:nvPicPr>
            <p:cNvPr id="15" name="Picture 14">
              <a:extLst>
                <a:ext uri="{FF2B5EF4-FFF2-40B4-BE49-F238E27FC236}">
                  <a16:creationId xmlns:a16="http://schemas.microsoft.com/office/drawing/2014/main" id="{DFDE8E0B-F022-3C56-3A53-E41310A4BAA6}"/>
                </a:ext>
              </a:extLst>
            </p:cNvPr>
            <p:cNvPicPr>
              <a:picLocks noGrp="1" noRot="1" noChangeAspect="1" noMove="1" noResize="1" noEditPoints="1" noAdjustHandles="1" noChangeArrowheads="1" noChangeShapeType="1" noCrop="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8F97E1C-AD39-679F-AFB0-47D4869C685A}"/>
                </a:ext>
              </a:extLst>
            </p:cNvPr>
            <p:cNvPicPr>
              <a:picLocks noGrp="1" noRot="1" noChangeAspect="1" noMove="1" noResize="1" noEditPoints="1" noAdjustHandles="1" noChangeArrowheads="1" noChangeShapeType="1" noCrop="1"/>
            </p:cNvPicPr>
            <p:nvPr/>
          </p:nvPicPr>
          <p:blipFill>
            <a:blip r:embed="rId6"/>
            <a:stretch>
              <a:fillRect/>
            </a:stretch>
          </p:blipFill>
          <p:spPr>
            <a:xfrm>
              <a:off x="21300987" y="11602485"/>
              <a:ext cx="619211" cy="533474"/>
            </a:xfrm>
            <a:prstGeom prst="rect">
              <a:avLst/>
            </a:prstGeom>
          </p:spPr>
        </p:pic>
      </p:grpSp>
      <p:pic>
        <p:nvPicPr>
          <p:cNvPr id="34" name="Picture 33" descr="A graph with a line&#10;&#10;Description automatically generated with medium confidence">
            <a:extLst>
              <a:ext uri="{FF2B5EF4-FFF2-40B4-BE49-F238E27FC236}">
                <a16:creationId xmlns:a16="http://schemas.microsoft.com/office/drawing/2014/main" id="{42F8E0B2-3B62-A72E-524F-7E6F833E9C5D}"/>
              </a:ext>
            </a:extLst>
          </p:cNvPr>
          <p:cNvPicPr>
            <a:picLocks noChangeAspect="1"/>
          </p:cNvPicPr>
          <p:nvPr/>
        </p:nvPicPr>
        <p:blipFill>
          <a:blip r:embed="rId7" cstate="print">
            <a:extLst>
              <a:ext uri="{28A0092B-C50C-407E-A947-70E740481C1C}">
                <a14:useLocalDpi xmlns:a14="http://schemas.microsoft.com/office/drawing/2010/main" val="0"/>
              </a:ext>
            </a:extLst>
          </a:blip>
          <a:srcRect l="8280" r="8877"/>
          <a:stretch/>
        </p:blipFill>
        <p:spPr>
          <a:xfrm>
            <a:off x="7776154" y="7315521"/>
            <a:ext cx="6439301" cy="1554599"/>
          </a:xfrm>
          <a:prstGeom prst="rect">
            <a:avLst/>
          </a:prstGeom>
        </p:spPr>
      </p:pic>
      <p:grpSp>
        <p:nvGrpSpPr>
          <p:cNvPr id="32" name="Group 31">
            <a:extLst>
              <a:ext uri="{FF2B5EF4-FFF2-40B4-BE49-F238E27FC236}">
                <a16:creationId xmlns:a16="http://schemas.microsoft.com/office/drawing/2014/main" id="{D12AA9B4-8C5F-14FD-338B-B238C1F20807}"/>
              </a:ext>
            </a:extLst>
          </p:cNvPr>
          <p:cNvGrpSpPr/>
          <p:nvPr/>
        </p:nvGrpSpPr>
        <p:grpSpPr>
          <a:xfrm>
            <a:off x="3644565" y="3368774"/>
            <a:ext cx="3683295" cy="534833"/>
            <a:chOff x="3644565" y="3368774"/>
            <a:chExt cx="3683295" cy="534833"/>
          </a:xfrm>
        </p:grpSpPr>
        <p:sp>
          <p:nvSpPr>
            <p:cNvPr id="6" name="TextBox 5">
              <a:extLst>
                <a:ext uri="{FF2B5EF4-FFF2-40B4-BE49-F238E27FC236}">
                  <a16:creationId xmlns:a16="http://schemas.microsoft.com/office/drawing/2014/main" id="{699A7154-BFFF-91AA-2D2B-BFCAB7C085E0}"/>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Sampling: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7" name="Picture 6">
              <a:extLst>
                <a:ext uri="{FF2B5EF4-FFF2-40B4-BE49-F238E27FC236}">
                  <a16:creationId xmlns:a16="http://schemas.microsoft.com/office/drawing/2014/main" id="{F9ECBE05-BE66-C337-36E4-7CC2EAA415A2}"/>
                </a:ext>
              </a:extLst>
            </p:cNvPr>
            <p:cNvPicPr>
              <a:picLocks noChangeAspect="1"/>
            </p:cNvPicPr>
            <p:nvPr/>
          </p:nvPicPr>
          <p:blipFill>
            <a:blip r:embed="rId8"/>
            <a:stretch>
              <a:fillRect/>
            </a:stretch>
          </p:blipFill>
          <p:spPr>
            <a:xfrm>
              <a:off x="5035846" y="3368774"/>
              <a:ext cx="570489" cy="534833"/>
            </a:xfrm>
            <a:prstGeom prst="rect">
              <a:avLst/>
            </a:prstGeom>
          </p:spPr>
        </p:pic>
      </p:grpSp>
      <p:cxnSp>
        <p:nvCxnSpPr>
          <p:cNvPr id="8" name="Straight Arrow Connector 7">
            <a:extLst>
              <a:ext uri="{FF2B5EF4-FFF2-40B4-BE49-F238E27FC236}">
                <a16:creationId xmlns:a16="http://schemas.microsoft.com/office/drawing/2014/main" id="{B7E523E6-1625-B3BE-E209-A0FB758343A8}"/>
              </a:ext>
            </a:extLst>
          </p:cNvPr>
          <p:cNvCxnSpPr>
            <a:cxnSpLocks/>
          </p:cNvCxnSpPr>
          <p:nvPr/>
        </p:nvCxnSpPr>
        <p:spPr>
          <a:xfrm flipH="1" flipV="1">
            <a:off x="5852160" y="3698240"/>
            <a:ext cx="3068320" cy="20536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44A1E31B-AEAE-C8F2-5EE8-629E89C7A6B1}"/>
              </a:ext>
            </a:extLst>
          </p:cNvPr>
          <p:cNvSpPr/>
          <p:nvPr/>
        </p:nvSpPr>
        <p:spPr>
          <a:xfrm>
            <a:off x="8955446" y="3372013"/>
            <a:ext cx="7402154"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collection of jobs. </a:t>
            </a:r>
            <a:r>
              <a:rPr lang="en-GB" dirty="0"/>
              <a:t>Automatically takes last run from previous screen;</a:t>
            </a:r>
            <a:br>
              <a:rPr lang="en-GB" dirty="0"/>
            </a:br>
            <a:r>
              <a:rPr lang="en-GB" dirty="0"/>
              <a:t>can choose a different one if desired, and inspect the values (e.g. inputs &amp; outputs) in a </a:t>
            </a:r>
            <a:r>
              <a:rPr lang="en-GB" dirty="0" err="1"/>
              <a:t>TableViewer</a:t>
            </a:r>
            <a:r>
              <a:rPr lang="en-GB" dirty="0"/>
              <a:t>; visualize as </a:t>
            </a:r>
            <a:r>
              <a:rPr lang="en-GB" dirty="0" err="1"/>
              <a:t>pairplot</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7" name="Group 36">
            <a:extLst>
              <a:ext uri="{FF2B5EF4-FFF2-40B4-BE49-F238E27FC236}">
                <a16:creationId xmlns:a16="http://schemas.microsoft.com/office/drawing/2014/main" id="{FB4F2A67-7BA8-6807-7246-B7D5C59D7F47}"/>
              </a:ext>
            </a:extLst>
          </p:cNvPr>
          <p:cNvGrpSpPr/>
          <p:nvPr/>
        </p:nvGrpSpPr>
        <p:grpSpPr>
          <a:xfrm>
            <a:off x="3687606" y="5654430"/>
            <a:ext cx="17163510" cy="3198349"/>
            <a:chOff x="3648906" y="3972953"/>
            <a:chExt cx="17163510" cy="3198349"/>
          </a:xfrm>
        </p:grpSpPr>
        <p:pic>
          <p:nvPicPr>
            <p:cNvPr id="38" name="Picture 37">
              <a:extLst>
                <a:ext uri="{FF2B5EF4-FFF2-40B4-BE49-F238E27FC236}">
                  <a16:creationId xmlns:a16="http://schemas.microsoft.com/office/drawing/2014/main" id="{2D7792CC-40B0-0586-32D7-3DA1352A8505}"/>
                </a:ext>
              </a:extLst>
            </p:cNvPr>
            <p:cNvPicPr>
              <a:picLocks noChangeAspect="1"/>
            </p:cNvPicPr>
            <p:nvPr/>
          </p:nvPicPr>
          <p:blipFill>
            <a:blip r:embed="rId9"/>
            <a:stretch>
              <a:fillRect/>
            </a:stretch>
          </p:blipFill>
          <p:spPr>
            <a:xfrm>
              <a:off x="17391920" y="3973191"/>
              <a:ext cx="3420496" cy="3198111"/>
            </a:xfrm>
            <a:prstGeom prst="rect">
              <a:avLst/>
            </a:prstGeom>
          </p:spPr>
        </p:pic>
        <p:grpSp>
          <p:nvGrpSpPr>
            <p:cNvPr id="31" name="Group 30">
              <a:extLst>
                <a:ext uri="{FF2B5EF4-FFF2-40B4-BE49-F238E27FC236}">
                  <a16:creationId xmlns:a16="http://schemas.microsoft.com/office/drawing/2014/main" id="{F71D234A-08A2-40E0-A424-2184A30B7257}"/>
                </a:ext>
              </a:extLst>
            </p:cNvPr>
            <p:cNvGrpSpPr/>
            <p:nvPr/>
          </p:nvGrpSpPr>
          <p:grpSpPr>
            <a:xfrm>
              <a:off x="3648906" y="3972953"/>
              <a:ext cx="4249498" cy="473727"/>
              <a:chOff x="3648906" y="3972953"/>
              <a:chExt cx="4249498" cy="473727"/>
            </a:xfrm>
          </p:grpSpPr>
          <p:pic>
            <p:nvPicPr>
              <p:cNvPr id="22" name="Picture 21">
                <a:extLst>
                  <a:ext uri="{FF2B5EF4-FFF2-40B4-BE49-F238E27FC236}">
                    <a16:creationId xmlns:a16="http://schemas.microsoft.com/office/drawing/2014/main" id="{B9FB6ACB-B1E6-7C3A-3905-4AEBBE7AECBE}"/>
                  </a:ext>
                </a:extLst>
              </p:cNvPr>
              <p:cNvPicPr>
                <a:picLocks noChangeAspect="1"/>
              </p:cNvPicPr>
              <p:nvPr/>
            </p:nvPicPr>
            <p:blipFill>
              <a:blip r:embed="rId10"/>
              <a:stretch>
                <a:fillRect/>
              </a:stretch>
            </p:blipFill>
            <p:spPr>
              <a:xfrm>
                <a:off x="3648906" y="3987556"/>
                <a:ext cx="677754" cy="459124"/>
              </a:xfrm>
              <a:prstGeom prst="rect">
                <a:avLst/>
              </a:prstGeom>
            </p:spPr>
          </p:pic>
          <p:sp>
            <p:nvSpPr>
              <p:cNvPr id="24" name="TextBox 23">
                <a:extLst>
                  <a:ext uri="{FF2B5EF4-FFF2-40B4-BE49-F238E27FC236}">
                    <a16:creationId xmlns:a16="http://schemas.microsoft.com/office/drawing/2014/main" id="{00EB8EEC-C2A9-21D1-75DE-30B5632758E2}"/>
                  </a:ext>
                </a:extLst>
              </p:cNvPr>
              <p:cNvSpPr txBox="1"/>
              <p:nvPr/>
            </p:nvSpPr>
            <p:spPr>
              <a:xfrm>
                <a:off x="4215109" y="3972953"/>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Samples </a:t>
                </a:r>
                <a:r>
                  <a:rPr lang="en-GB" dirty="0" err="1">
                    <a:solidFill>
                      <a:schemeClr val="bg1">
                        <a:lumMod val="85000"/>
                      </a:schemeClr>
                    </a:solidFill>
                  </a:rPr>
                  <a:t>p</a:t>
                </a:r>
                <a:r>
                  <a:rPr kumimoji="0" lang="en-GB" sz="1800" b="0" i="0" u="none" strike="noStrike" cap="none" spc="0" normalizeH="0" baseline="0" dirty="0" err="1">
                    <a:ln>
                      <a:noFill/>
                    </a:ln>
                    <a:solidFill>
                      <a:schemeClr val="bg1">
                        <a:lumMod val="85000"/>
                      </a:schemeClr>
                    </a:solidFill>
                    <a:effectLst/>
                    <a:uFill>
                      <a:solidFill>
                        <a:srgbClr val="000000"/>
                      </a:solidFill>
                    </a:uFill>
                    <a:latin typeface="+mn-lt"/>
                    <a:ea typeface="+mn-ea"/>
                    <a:cs typeface="+mn-cs"/>
                    <a:sym typeface="Helvetica Neue Light"/>
                  </a:rPr>
                  <a:t>airplot</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grpSp>
        <p:cxnSp>
          <p:nvCxnSpPr>
            <p:cNvPr id="26" name="Straight Arrow Connector 25">
              <a:extLst>
                <a:ext uri="{FF2B5EF4-FFF2-40B4-BE49-F238E27FC236}">
                  <a16:creationId xmlns:a16="http://schemas.microsoft.com/office/drawing/2014/main" id="{5DFACAFA-132B-5AE4-CDC6-1178EA305F8B}"/>
                </a:ext>
              </a:extLst>
            </p:cNvPr>
            <p:cNvCxnSpPr>
              <a:cxnSpLocks/>
            </p:cNvCxnSpPr>
            <p:nvPr/>
          </p:nvCxnSpPr>
          <p:spPr>
            <a:xfrm>
              <a:off x="6128420" y="4212153"/>
              <a:ext cx="11033760" cy="10831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grpSp>
      <p:grpSp>
        <p:nvGrpSpPr>
          <p:cNvPr id="33" name="Group 32">
            <a:extLst>
              <a:ext uri="{FF2B5EF4-FFF2-40B4-BE49-F238E27FC236}">
                <a16:creationId xmlns:a16="http://schemas.microsoft.com/office/drawing/2014/main" id="{AF7381AE-F01C-8169-96FF-88EC80ECE161}"/>
              </a:ext>
            </a:extLst>
          </p:cNvPr>
          <p:cNvGrpSpPr/>
          <p:nvPr/>
        </p:nvGrpSpPr>
        <p:grpSpPr>
          <a:xfrm>
            <a:off x="3644564" y="4093698"/>
            <a:ext cx="4775534" cy="492473"/>
            <a:chOff x="3644564" y="5965766"/>
            <a:chExt cx="4775534" cy="492473"/>
          </a:xfrm>
        </p:grpSpPr>
        <p:grpSp>
          <p:nvGrpSpPr>
            <p:cNvPr id="39" name="Group 38">
              <a:extLst>
                <a:ext uri="{FF2B5EF4-FFF2-40B4-BE49-F238E27FC236}">
                  <a16:creationId xmlns:a16="http://schemas.microsoft.com/office/drawing/2014/main" id="{F86F1180-FFA0-B0E0-1984-FA23A98D431B}"/>
                </a:ext>
              </a:extLst>
            </p:cNvPr>
            <p:cNvGrpSpPr/>
            <p:nvPr/>
          </p:nvGrpSpPr>
          <p:grpSpPr>
            <a:xfrm>
              <a:off x="5486212" y="5965766"/>
              <a:ext cx="2933886" cy="492473"/>
              <a:chOff x="5486213" y="7979047"/>
              <a:chExt cx="2933886" cy="492473"/>
            </a:xfrm>
          </p:grpSpPr>
          <p:pic>
            <p:nvPicPr>
              <p:cNvPr id="21" name="Picture 20">
                <a:extLst>
                  <a:ext uri="{FF2B5EF4-FFF2-40B4-BE49-F238E27FC236}">
                    <a16:creationId xmlns:a16="http://schemas.microsoft.com/office/drawing/2014/main" id="{3FD4C34D-A428-061C-E525-C2738BD6B0A5}"/>
                  </a:ext>
                </a:extLst>
              </p:cNvPr>
              <p:cNvPicPr>
                <a:picLocks noChangeAspect="1"/>
              </p:cNvPicPr>
              <p:nvPr/>
            </p:nvPicPr>
            <p:blipFill>
              <a:blip r:embed="rId11"/>
              <a:stretch>
                <a:fillRect/>
              </a:stretch>
            </p:blipFill>
            <p:spPr>
              <a:xfrm>
                <a:off x="5486213" y="7979047"/>
                <a:ext cx="2933886" cy="492473"/>
              </a:xfrm>
              <a:prstGeom prst="rect">
                <a:avLst/>
              </a:prstGeom>
            </p:spPr>
          </p:pic>
          <p:pic>
            <p:nvPicPr>
              <p:cNvPr id="23" name="Picture 22">
                <a:extLst>
                  <a:ext uri="{FF2B5EF4-FFF2-40B4-BE49-F238E27FC236}">
                    <a16:creationId xmlns:a16="http://schemas.microsoft.com/office/drawing/2014/main" id="{5CCE3C45-30FA-6A7C-B62D-FB169CB9380A}"/>
                  </a:ext>
                </a:extLst>
              </p:cNvPr>
              <p:cNvPicPr>
                <a:picLocks noChangeAspect="1"/>
              </p:cNvPicPr>
              <p:nvPr/>
            </p:nvPicPr>
            <p:blipFill>
              <a:blip r:embed="rId12"/>
              <a:stretch>
                <a:fillRect/>
              </a:stretch>
            </p:blipFill>
            <p:spPr>
              <a:xfrm>
                <a:off x="7995141" y="8099889"/>
                <a:ext cx="314369" cy="314369"/>
              </a:xfrm>
              <a:prstGeom prst="rect">
                <a:avLst/>
              </a:prstGeom>
            </p:spPr>
          </p:pic>
        </p:grpSp>
        <p:sp>
          <p:nvSpPr>
            <p:cNvPr id="29" name="TextBox 28">
              <a:extLst>
                <a:ext uri="{FF2B5EF4-FFF2-40B4-BE49-F238E27FC236}">
                  <a16:creationId xmlns:a16="http://schemas.microsoft.com/office/drawing/2014/main" id="{91377AF3-A019-711D-4F03-FB3EDA67A4F3}"/>
                </a:ext>
              </a:extLst>
            </p:cNvPr>
            <p:cNvSpPr txBox="1"/>
            <p:nvPr/>
          </p:nvSpPr>
          <p:spPr>
            <a:xfrm>
              <a:off x="3644564" y="598888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Surrogate Model: </a:t>
              </a:r>
            </a:p>
          </p:txBody>
        </p:sp>
      </p:grpSp>
      <p:grpSp>
        <p:nvGrpSpPr>
          <p:cNvPr id="36" name="Group 35">
            <a:extLst>
              <a:ext uri="{FF2B5EF4-FFF2-40B4-BE49-F238E27FC236}">
                <a16:creationId xmlns:a16="http://schemas.microsoft.com/office/drawing/2014/main" id="{9AF94B13-F65A-982B-3F34-AF8E64E36B84}"/>
              </a:ext>
            </a:extLst>
          </p:cNvPr>
          <p:cNvGrpSpPr/>
          <p:nvPr/>
        </p:nvGrpSpPr>
        <p:grpSpPr>
          <a:xfrm>
            <a:off x="12192000" y="5013116"/>
            <a:ext cx="4507760" cy="466790"/>
            <a:chOff x="3644564" y="6552199"/>
            <a:chExt cx="4507760" cy="466790"/>
          </a:xfrm>
        </p:grpSpPr>
        <p:pic>
          <p:nvPicPr>
            <p:cNvPr id="30" name="Picture 29">
              <a:extLst>
                <a:ext uri="{FF2B5EF4-FFF2-40B4-BE49-F238E27FC236}">
                  <a16:creationId xmlns:a16="http://schemas.microsoft.com/office/drawing/2014/main" id="{EEC88972-3404-26A4-2404-0289758F8AAA}"/>
                </a:ext>
              </a:extLst>
            </p:cNvPr>
            <p:cNvPicPr>
              <a:picLocks noChangeAspect="1"/>
            </p:cNvPicPr>
            <p:nvPr/>
          </p:nvPicPr>
          <p:blipFill>
            <a:blip r:embed="rId13"/>
            <a:stretch>
              <a:fillRect/>
            </a:stretch>
          </p:blipFill>
          <p:spPr>
            <a:xfrm>
              <a:off x="5561162" y="6552199"/>
              <a:ext cx="2591162" cy="466790"/>
            </a:xfrm>
            <a:prstGeom prst="rect">
              <a:avLst/>
            </a:prstGeom>
          </p:spPr>
        </p:pic>
        <p:sp>
          <p:nvSpPr>
            <p:cNvPr id="35" name="TextBox 34">
              <a:extLst>
                <a:ext uri="{FF2B5EF4-FFF2-40B4-BE49-F238E27FC236}">
                  <a16:creationId xmlns:a16="http://schemas.microsoft.com/office/drawing/2014/main" id="{A759BACF-267C-AEC0-294F-9C9F7FE3F8E6}"/>
                </a:ext>
              </a:extLst>
            </p:cNvPr>
            <p:cNvSpPr txBox="1"/>
            <p:nvPr/>
          </p:nvSpPr>
          <p:spPr>
            <a:xfrm>
              <a:off x="3644564" y="6588102"/>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 </a:t>
              </a:r>
              <a:r>
                <a:rPr lang="en-GB" dirty="0" err="1">
                  <a:solidFill>
                    <a:schemeClr val="bg1"/>
                  </a:solidFill>
                </a:rPr>
                <a:t>QoI</a:t>
              </a:r>
              <a:r>
                <a:rPr lang="en-GB" dirty="0">
                  <a:solidFill>
                    <a:schemeClr val="bg1"/>
                  </a:solidFill>
                </a:rPr>
                <a:t> model: </a:t>
              </a:r>
            </a:p>
          </p:txBody>
        </p:sp>
      </p:grpSp>
      <p:sp>
        <p:nvSpPr>
          <p:cNvPr id="43" name="TextBox 42">
            <a:extLst>
              <a:ext uri="{FF2B5EF4-FFF2-40B4-BE49-F238E27FC236}">
                <a16:creationId xmlns:a16="http://schemas.microsoft.com/office/drawing/2014/main" id="{CA8E63D6-3F2D-3AD5-2C77-1331F7DAC0E7}"/>
              </a:ext>
            </a:extLst>
          </p:cNvPr>
          <p:cNvSpPr txBox="1"/>
          <p:nvPr/>
        </p:nvSpPr>
        <p:spPr>
          <a:xfrm>
            <a:off x="3644564" y="5066491"/>
            <a:ext cx="597695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sz="2000" b="1" dirty="0">
                <a:solidFill>
                  <a:schemeClr val="bg1"/>
                </a:solidFill>
              </a:rPr>
              <a:t>Surrogate Model Analysis and Validation </a:t>
            </a:r>
          </a:p>
        </p:txBody>
      </p:sp>
      <p:cxnSp>
        <p:nvCxnSpPr>
          <p:cNvPr id="48" name="Straight Connector 47">
            <a:extLst>
              <a:ext uri="{FF2B5EF4-FFF2-40B4-BE49-F238E27FC236}">
                <a16:creationId xmlns:a16="http://schemas.microsoft.com/office/drawing/2014/main" id="{3CA53CB1-76B5-3C25-E295-4D4FB0F8FEC3}"/>
              </a:ext>
            </a:extLst>
          </p:cNvPr>
          <p:cNvCxnSpPr/>
          <p:nvPr/>
        </p:nvCxnSpPr>
        <p:spPr>
          <a:xfrm>
            <a:off x="3810000" y="5506573"/>
            <a:ext cx="12791440" cy="0"/>
          </a:xfrm>
          <a:prstGeom prst="line">
            <a:avLst/>
          </a:prstGeom>
          <a:noFill/>
          <a:ln w="38100" cap="flat">
            <a:solidFill>
              <a:schemeClr val="bg1"/>
            </a:solidFill>
            <a:prstDash val="solid"/>
            <a:round/>
          </a:ln>
          <a:effectLst/>
          <a:sp3d/>
        </p:spPr>
        <p:style>
          <a:lnRef idx="0">
            <a:scrgbClr r="0" g="0" b="0"/>
          </a:lnRef>
          <a:fillRef idx="0">
            <a:scrgbClr r="0" g="0" b="0"/>
          </a:fillRef>
          <a:effectRef idx="0">
            <a:scrgbClr r="0" g="0" b="0"/>
          </a:effectRef>
          <a:fontRef idx="none"/>
        </p:style>
      </p:cxnSp>
      <p:pic>
        <p:nvPicPr>
          <p:cNvPr id="51" name="Picture 50">
            <a:extLst>
              <a:ext uri="{FF2B5EF4-FFF2-40B4-BE49-F238E27FC236}">
                <a16:creationId xmlns:a16="http://schemas.microsoft.com/office/drawing/2014/main" id="{84169392-4AB5-AD5C-052E-CF7DE653E499}"/>
              </a:ext>
            </a:extLst>
          </p:cNvPr>
          <p:cNvPicPr>
            <a:picLocks noChangeAspect="1"/>
          </p:cNvPicPr>
          <p:nvPr/>
        </p:nvPicPr>
        <p:blipFill>
          <a:blip r:embed="rId10"/>
          <a:stretch>
            <a:fillRect/>
          </a:stretch>
        </p:blipFill>
        <p:spPr>
          <a:xfrm>
            <a:off x="3682454" y="6124987"/>
            <a:ext cx="677754" cy="459124"/>
          </a:xfrm>
          <a:prstGeom prst="rect">
            <a:avLst/>
          </a:prstGeom>
        </p:spPr>
      </p:pic>
      <p:sp>
        <p:nvSpPr>
          <p:cNvPr id="52" name="TextBox 51">
            <a:extLst>
              <a:ext uri="{FF2B5EF4-FFF2-40B4-BE49-F238E27FC236}">
                <a16:creationId xmlns:a16="http://schemas.microsoft.com/office/drawing/2014/main" id="{E9493737-E3DC-BC78-8040-1576F79218F7}"/>
              </a:ext>
            </a:extLst>
          </p:cNvPr>
          <p:cNvSpPr txBox="1"/>
          <p:nvPr/>
        </p:nvSpPr>
        <p:spPr>
          <a:xfrm>
            <a:off x="4248657" y="6110384"/>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Cross-Validation Metrics</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sp>
        <p:nvSpPr>
          <p:cNvPr id="55" name="TextBox 54">
            <a:extLst>
              <a:ext uri="{FF2B5EF4-FFF2-40B4-BE49-F238E27FC236}">
                <a16:creationId xmlns:a16="http://schemas.microsoft.com/office/drawing/2014/main" id="{34FEAC24-E8FB-3856-A599-3F022A9D51AB}"/>
              </a:ext>
            </a:extLst>
          </p:cNvPr>
          <p:cNvSpPr txBox="1"/>
          <p:nvPr/>
        </p:nvSpPr>
        <p:spPr>
          <a:xfrm>
            <a:off x="6811229" y="6037849"/>
            <a:ext cx="3683295" cy="1261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RMSE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MAE    	</a:t>
            </a:r>
            <a:r>
              <a:rPr lang="en-GB" dirty="0" err="1">
                <a:solidFill>
                  <a:schemeClr val="bg1"/>
                </a:solidFill>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STD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p:txBody>
      </p:sp>
      <p:cxnSp>
        <p:nvCxnSpPr>
          <p:cNvPr id="56" name="Straight Arrow Connector 55">
            <a:extLst>
              <a:ext uri="{FF2B5EF4-FFF2-40B4-BE49-F238E27FC236}">
                <a16:creationId xmlns:a16="http://schemas.microsoft.com/office/drawing/2014/main" id="{21DCE661-AEC6-04AA-AA15-6A44079CA924}"/>
              </a:ext>
            </a:extLst>
          </p:cNvPr>
          <p:cNvCxnSpPr>
            <a:cxnSpLocks/>
          </p:cNvCxnSpPr>
          <p:nvPr/>
        </p:nvCxnSpPr>
        <p:spPr>
          <a:xfrm>
            <a:off x="6953155" y="6303529"/>
            <a:ext cx="1208537" cy="5102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59" name="Picture 58">
            <a:extLst>
              <a:ext uri="{FF2B5EF4-FFF2-40B4-BE49-F238E27FC236}">
                <a16:creationId xmlns:a16="http://schemas.microsoft.com/office/drawing/2014/main" id="{011BA83D-75DB-CD85-8A0E-928BDE2CB61B}"/>
              </a:ext>
            </a:extLst>
          </p:cNvPr>
          <p:cNvPicPr>
            <a:picLocks noChangeAspect="1"/>
          </p:cNvPicPr>
          <p:nvPr/>
        </p:nvPicPr>
        <p:blipFill>
          <a:blip r:embed="rId10"/>
          <a:stretch>
            <a:fillRect/>
          </a:stretch>
        </p:blipFill>
        <p:spPr>
          <a:xfrm>
            <a:off x="3679898" y="6612859"/>
            <a:ext cx="677754" cy="459124"/>
          </a:xfrm>
          <a:prstGeom prst="rect">
            <a:avLst/>
          </a:prstGeom>
        </p:spPr>
      </p:pic>
      <p:sp>
        <p:nvSpPr>
          <p:cNvPr id="60" name="TextBox 59">
            <a:extLst>
              <a:ext uri="{FF2B5EF4-FFF2-40B4-BE49-F238E27FC236}">
                <a16:creationId xmlns:a16="http://schemas.microsoft.com/office/drawing/2014/main" id="{679721F9-73F2-CF84-B629-9AC66E735455}"/>
              </a:ext>
            </a:extLst>
          </p:cNvPr>
          <p:cNvSpPr txBox="1"/>
          <p:nvPr/>
        </p:nvSpPr>
        <p:spPr>
          <a:xfrm>
            <a:off x="4246101" y="659825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Curve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1" name="Straight Arrow Connector 60">
            <a:extLst>
              <a:ext uri="{FF2B5EF4-FFF2-40B4-BE49-F238E27FC236}">
                <a16:creationId xmlns:a16="http://schemas.microsoft.com/office/drawing/2014/main" id="{474DE830-1C94-D26F-4237-C757C2F5ED05}"/>
              </a:ext>
            </a:extLst>
          </p:cNvPr>
          <p:cNvCxnSpPr>
            <a:cxnSpLocks/>
          </p:cNvCxnSpPr>
          <p:nvPr/>
        </p:nvCxnSpPr>
        <p:spPr>
          <a:xfrm>
            <a:off x="7182231" y="6799453"/>
            <a:ext cx="1061217" cy="47915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63" name="Picture 62">
            <a:extLst>
              <a:ext uri="{FF2B5EF4-FFF2-40B4-BE49-F238E27FC236}">
                <a16:creationId xmlns:a16="http://schemas.microsoft.com/office/drawing/2014/main" id="{781EC2A9-99FF-998F-21AC-82B001E38012}"/>
              </a:ext>
            </a:extLst>
          </p:cNvPr>
          <p:cNvPicPr>
            <a:picLocks noChangeAspect="1"/>
          </p:cNvPicPr>
          <p:nvPr/>
        </p:nvPicPr>
        <p:blipFill>
          <a:blip r:embed="rId14"/>
          <a:stretch>
            <a:fillRect/>
          </a:stretch>
        </p:blipFill>
        <p:spPr>
          <a:xfrm>
            <a:off x="7182231" y="9543697"/>
            <a:ext cx="2254556" cy="2196428"/>
          </a:xfrm>
          <a:prstGeom prst="rect">
            <a:avLst/>
          </a:prstGeom>
          <a:ln>
            <a:noFill/>
          </a:ln>
          <a:effectLst>
            <a:outerShdw blurRad="190500" algn="tl" rotWithShape="0">
              <a:srgbClr val="000000">
                <a:alpha val="70000"/>
              </a:srgbClr>
            </a:outerShdw>
          </a:effectLst>
        </p:spPr>
      </p:pic>
      <p:pic>
        <p:nvPicPr>
          <p:cNvPr id="66" name="Picture 65">
            <a:extLst>
              <a:ext uri="{FF2B5EF4-FFF2-40B4-BE49-F238E27FC236}">
                <a16:creationId xmlns:a16="http://schemas.microsoft.com/office/drawing/2014/main" id="{2BC6EE06-60A8-92BC-2C87-8276E347E616}"/>
              </a:ext>
            </a:extLst>
          </p:cNvPr>
          <p:cNvPicPr>
            <a:picLocks noChangeAspect="1"/>
          </p:cNvPicPr>
          <p:nvPr/>
        </p:nvPicPr>
        <p:blipFill>
          <a:blip r:embed="rId10"/>
          <a:stretch>
            <a:fillRect/>
          </a:stretch>
        </p:blipFill>
        <p:spPr>
          <a:xfrm>
            <a:off x="3687606" y="7111839"/>
            <a:ext cx="677754" cy="459124"/>
          </a:xfrm>
          <a:prstGeom prst="rect">
            <a:avLst/>
          </a:prstGeom>
        </p:spPr>
      </p:pic>
      <p:sp>
        <p:nvSpPr>
          <p:cNvPr id="67" name="TextBox 66">
            <a:extLst>
              <a:ext uri="{FF2B5EF4-FFF2-40B4-BE49-F238E27FC236}">
                <a16:creationId xmlns:a16="http://schemas.microsoft.com/office/drawing/2014/main" id="{500D03E7-8CF6-744E-A98A-9DDA1AED6730}"/>
              </a:ext>
            </a:extLst>
          </p:cNvPr>
          <p:cNvSpPr txBox="1"/>
          <p:nvPr/>
        </p:nvSpPr>
        <p:spPr>
          <a:xfrm>
            <a:off x="4253809" y="709723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Plane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8" name="Straight Arrow Connector 67">
            <a:extLst>
              <a:ext uri="{FF2B5EF4-FFF2-40B4-BE49-F238E27FC236}">
                <a16:creationId xmlns:a16="http://schemas.microsoft.com/office/drawing/2014/main" id="{AA8952C4-8C32-45ED-CA88-F890C8581D01}"/>
              </a:ext>
            </a:extLst>
          </p:cNvPr>
          <p:cNvCxnSpPr>
            <a:cxnSpLocks/>
          </p:cNvCxnSpPr>
          <p:nvPr/>
        </p:nvCxnSpPr>
        <p:spPr>
          <a:xfrm>
            <a:off x="6087748" y="7596216"/>
            <a:ext cx="1298572" cy="1771304"/>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8755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53AA-ECA1-0654-A57B-F3837D672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F0B0E-5588-CF01-EA29-EEEF41ED9867}"/>
              </a:ext>
            </a:extLst>
          </p:cNvPr>
          <p:cNvSpPr>
            <a:spLocks noGrp="1"/>
          </p:cNvSpPr>
          <p:nvPr>
            <p:ph type="title"/>
          </p:nvPr>
        </p:nvSpPr>
        <p:spPr/>
        <p:txBody>
          <a:bodyPr/>
          <a:lstStyle/>
          <a:p>
            <a:r>
              <a:rPr lang="en-GB" dirty="0"/>
              <a:t>Uncertainty Quantification</a:t>
            </a:r>
            <a:endParaRPr lang="en-CH" dirty="0"/>
          </a:p>
        </p:txBody>
      </p:sp>
      <p:pic>
        <p:nvPicPr>
          <p:cNvPr id="5" name="Picture 4">
            <a:extLst>
              <a:ext uri="{FF2B5EF4-FFF2-40B4-BE49-F238E27FC236}">
                <a16:creationId xmlns:a16="http://schemas.microsoft.com/office/drawing/2014/main" id="{4516B7E6-C854-DA4E-CA02-C669894EB3CD}"/>
              </a:ext>
            </a:extLst>
          </p:cNvPr>
          <p:cNvPicPr>
            <a:picLocks noChangeAspect="1"/>
          </p:cNvPicPr>
          <p:nvPr/>
        </p:nvPicPr>
        <p:blipFill>
          <a:blip r:embed="rId2"/>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A5FC6B15-46D4-5E15-35BA-79BDAFB2609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9EDE1144-261E-F45A-9AB8-D0AA56E98074}"/>
              </a:ext>
            </a:extLst>
          </p:cNvPr>
          <p:cNvGrpSpPr/>
          <p:nvPr/>
        </p:nvGrpSpPr>
        <p:grpSpPr>
          <a:xfrm>
            <a:off x="3532883" y="2446784"/>
            <a:ext cx="18387316" cy="9787295"/>
            <a:chOff x="713483" y="2441034"/>
            <a:chExt cx="18387316" cy="9787295"/>
          </a:xfrm>
        </p:grpSpPr>
        <p:sp>
          <p:nvSpPr>
            <p:cNvPr id="11" name="Rectangle 10">
              <a:extLst>
                <a:ext uri="{FF2B5EF4-FFF2-40B4-BE49-F238E27FC236}">
                  <a16:creationId xmlns:a16="http://schemas.microsoft.com/office/drawing/2014/main" id="{95E94526-814C-F86E-1E92-0B3E7A783B34}"/>
                </a:ext>
              </a:extLst>
            </p:cNvPr>
            <p:cNvSpPr/>
            <p:nvPr/>
          </p:nvSpPr>
          <p:spPr>
            <a:xfrm>
              <a:off x="713484" y="2441034"/>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Inputs: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mean: 	std: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min: 	max: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B7FED92E-B89E-6F77-A885-866473BF1D03}"/>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Uncertainty Quantification</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23F00C22-248D-70A3-1C99-16BD1E545070}"/>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5" name="Picture 14">
            <a:extLst>
              <a:ext uri="{FF2B5EF4-FFF2-40B4-BE49-F238E27FC236}">
                <a16:creationId xmlns:a16="http://schemas.microsoft.com/office/drawing/2014/main" id="{27614003-2DFD-2CB4-9329-0A9BFBA769D7}"/>
              </a:ext>
            </a:extLst>
          </p:cNvPr>
          <p:cNvPicPr>
            <a:picLocks noChangeAspect="1"/>
          </p:cNvPicPr>
          <p:nvPr/>
        </p:nvPicPr>
        <p:blipFill>
          <a:blip r:embed="rId4"/>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9F93CC1-8DA3-B821-B0E0-D34EC9051EC7}"/>
              </a:ext>
            </a:extLst>
          </p:cNvPr>
          <p:cNvPicPr>
            <a:picLocks noChangeAspect="1"/>
          </p:cNvPicPr>
          <p:nvPr/>
        </p:nvPicPr>
        <p:blipFill>
          <a:blip r:embed="rId5"/>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D9C53D94-D78C-B272-1902-837076419BC4}"/>
              </a:ext>
            </a:extLst>
          </p:cNvPr>
          <p:cNvPicPr>
            <a:picLocks noChangeAspect="1"/>
          </p:cNvPicPr>
          <p:nvPr/>
        </p:nvPicPr>
        <p:blipFill>
          <a:blip r:embed="rId6"/>
          <a:stretch>
            <a:fillRect/>
          </a:stretch>
        </p:blipFill>
        <p:spPr>
          <a:xfrm>
            <a:off x="8220485" y="6172923"/>
            <a:ext cx="762064" cy="515980"/>
          </a:xfrm>
          <a:prstGeom prst="rect">
            <a:avLst/>
          </a:prstGeom>
        </p:spPr>
      </p:pic>
      <p:sp>
        <p:nvSpPr>
          <p:cNvPr id="44" name="Rectangle 43">
            <a:extLst>
              <a:ext uri="{FF2B5EF4-FFF2-40B4-BE49-F238E27FC236}">
                <a16:creationId xmlns:a16="http://schemas.microsoft.com/office/drawing/2014/main" id="{68A1201F-A13D-0CC4-A920-F08E94160DDA}"/>
              </a:ext>
            </a:extLst>
          </p:cNvPr>
          <p:cNvSpPr/>
          <p:nvPr/>
        </p:nvSpPr>
        <p:spPr>
          <a:xfrm>
            <a:off x="-7772711" y="5352298"/>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once sampling is complete, a </a:t>
            </a:r>
            <a:r>
              <a:rPr kumimoji="0" lang="en-GB" sz="1800" b="0" i="0" u="none" strike="noStrike" cap="none" spc="0" normalizeH="0" baseline="0" dirty="0" err="1">
                <a:ln>
                  <a:noFill/>
                </a:ln>
                <a:solidFill>
                  <a:srgbClr val="000000"/>
                </a:solidFill>
                <a:effectLst/>
                <a:uFill>
                  <a:solidFill>
                    <a:srgbClr val="000000"/>
                  </a:solidFill>
                </a:uFill>
                <a:latin typeface="+mn-lt"/>
                <a:ea typeface="+mn-ea"/>
                <a:cs typeface="+mn-cs"/>
                <a:sym typeface="Helvetica Neue Light"/>
              </a:rPr>
              <a:t>pairplot</a:t>
            </a: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showing the distribution will be shown, as well as the cross-validation metrics and predictive plots below</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6" name="Picture 5">
            <a:extLst>
              <a:ext uri="{FF2B5EF4-FFF2-40B4-BE49-F238E27FC236}">
                <a16:creationId xmlns:a16="http://schemas.microsoft.com/office/drawing/2014/main" id="{AF413BFF-BA8A-FC48-6542-7F52D5CB6B5B}"/>
              </a:ext>
            </a:extLst>
          </p:cNvPr>
          <p:cNvPicPr>
            <a:picLocks noChangeAspect="1"/>
          </p:cNvPicPr>
          <p:nvPr/>
        </p:nvPicPr>
        <p:blipFill>
          <a:blip r:embed="rId7"/>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3554F276-E405-9499-8C50-E4824B8B264A}"/>
              </a:ext>
            </a:extLst>
          </p:cNvPr>
          <p:cNvPicPr>
            <a:picLocks noChangeAspect="1"/>
          </p:cNvPicPr>
          <p:nvPr/>
        </p:nvPicPr>
        <p:blipFill>
          <a:blip r:embed="rId8"/>
          <a:stretch>
            <a:fillRect/>
          </a:stretch>
        </p:blipFill>
        <p:spPr>
          <a:xfrm>
            <a:off x="7618736" y="4017556"/>
            <a:ext cx="352474" cy="409632"/>
          </a:xfrm>
          <a:prstGeom prst="rect">
            <a:avLst/>
          </a:prstGeom>
        </p:spPr>
      </p:pic>
      <p:cxnSp>
        <p:nvCxnSpPr>
          <p:cNvPr id="41" name="Straight Arrow Connector 40">
            <a:extLst>
              <a:ext uri="{FF2B5EF4-FFF2-40B4-BE49-F238E27FC236}">
                <a16:creationId xmlns:a16="http://schemas.microsoft.com/office/drawing/2014/main" id="{DFE81FDF-C2F6-BF84-C2BC-A0A58A5E0AFF}"/>
              </a:ext>
            </a:extLst>
          </p:cNvPr>
          <p:cNvCxnSpPr>
            <a:cxnSpLocks/>
          </p:cNvCxnSpPr>
          <p:nvPr/>
        </p:nvCxnSpPr>
        <p:spPr>
          <a:xfrm flipV="1">
            <a:off x="-5332513" y="5665554"/>
            <a:ext cx="2667919" cy="358372"/>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9" name="Picture 8">
            <a:extLst>
              <a:ext uri="{FF2B5EF4-FFF2-40B4-BE49-F238E27FC236}">
                <a16:creationId xmlns:a16="http://schemas.microsoft.com/office/drawing/2014/main" id="{C6E497C1-5C96-FC3A-140D-69A547D5B535}"/>
              </a:ext>
            </a:extLst>
          </p:cNvPr>
          <p:cNvPicPr>
            <a:picLocks noChangeAspect="1"/>
          </p:cNvPicPr>
          <p:nvPr/>
        </p:nvPicPr>
        <p:blipFill>
          <a:blip r:embed="rId9"/>
          <a:stretch>
            <a:fillRect/>
          </a:stretch>
        </p:blipFill>
        <p:spPr>
          <a:xfrm>
            <a:off x="6467640" y="4839842"/>
            <a:ext cx="1752845" cy="419158"/>
          </a:xfrm>
          <a:prstGeom prst="rect">
            <a:avLst/>
          </a:prstGeom>
        </p:spPr>
      </p:pic>
      <p:pic>
        <p:nvPicPr>
          <p:cNvPr id="13" name="Picture 12">
            <a:extLst>
              <a:ext uri="{FF2B5EF4-FFF2-40B4-BE49-F238E27FC236}">
                <a16:creationId xmlns:a16="http://schemas.microsoft.com/office/drawing/2014/main" id="{61BC0B7D-93C5-6A60-14A9-4315B882E182}"/>
              </a:ext>
            </a:extLst>
          </p:cNvPr>
          <p:cNvPicPr>
            <a:picLocks noChangeAspect="1"/>
          </p:cNvPicPr>
          <p:nvPr/>
        </p:nvPicPr>
        <p:blipFill>
          <a:blip r:embed="rId8"/>
          <a:stretch>
            <a:fillRect/>
          </a:stretch>
        </p:blipFill>
        <p:spPr>
          <a:xfrm>
            <a:off x="9911647" y="4851238"/>
            <a:ext cx="352474" cy="409632"/>
          </a:xfrm>
          <a:prstGeom prst="rect">
            <a:avLst/>
          </a:prstGeom>
        </p:spPr>
      </p:pic>
      <p:pic>
        <p:nvPicPr>
          <p:cNvPr id="18" name="Picture 17">
            <a:extLst>
              <a:ext uri="{FF2B5EF4-FFF2-40B4-BE49-F238E27FC236}">
                <a16:creationId xmlns:a16="http://schemas.microsoft.com/office/drawing/2014/main" id="{71EA85FD-76DD-650A-585E-B0C11F7CA1A8}"/>
              </a:ext>
            </a:extLst>
          </p:cNvPr>
          <p:cNvPicPr>
            <a:picLocks noChangeAspect="1"/>
          </p:cNvPicPr>
          <p:nvPr/>
        </p:nvPicPr>
        <p:blipFill>
          <a:blip r:embed="rId10"/>
          <a:stretch>
            <a:fillRect/>
          </a:stretch>
        </p:blipFill>
        <p:spPr>
          <a:xfrm>
            <a:off x="6480340" y="5178964"/>
            <a:ext cx="1314633" cy="362001"/>
          </a:xfrm>
          <a:prstGeom prst="rect">
            <a:avLst/>
          </a:prstGeom>
        </p:spPr>
      </p:pic>
      <p:pic>
        <p:nvPicPr>
          <p:cNvPr id="29" name="Picture 28">
            <a:extLst>
              <a:ext uri="{FF2B5EF4-FFF2-40B4-BE49-F238E27FC236}">
                <a16:creationId xmlns:a16="http://schemas.microsoft.com/office/drawing/2014/main" id="{5AD156E9-9C21-94BE-C9BE-B2DDD4EB24D1}"/>
              </a:ext>
            </a:extLst>
          </p:cNvPr>
          <p:cNvPicPr>
            <a:picLocks noChangeAspect="1"/>
          </p:cNvPicPr>
          <p:nvPr/>
        </p:nvPicPr>
        <p:blipFill>
          <a:blip r:embed="rId11"/>
          <a:stretch>
            <a:fillRect/>
          </a:stretch>
        </p:blipFill>
        <p:spPr>
          <a:xfrm>
            <a:off x="9927404" y="5179528"/>
            <a:ext cx="228632" cy="409632"/>
          </a:xfrm>
          <a:prstGeom prst="rect">
            <a:avLst/>
          </a:prstGeom>
        </p:spPr>
      </p:pic>
      <p:pic>
        <p:nvPicPr>
          <p:cNvPr id="32" name="Picture 31">
            <a:extLst>
              <a:ext uri="{FF2B5EF4-FFF2-40B4-BE49-F238E27FC236}">
                <a16:creationId xmlns:a16="http://schemas.microsoft.com/office/drawing/2014/main" id="{DF11208E-3B6C-2456-CB7F-32FC90459CEB}"/>
              </a:ext>
            </a:extLst>
          </p:cNvPr>
          <p:cNvPicPr>
            <a:picLocks noChangeAspect="1"/>
          </p:cNvPicPr>
          <p:nvPr/>
        </p:nvPicPr>
        <p:blipFill>
          <a:blip r:embed="rId12"/>
          <a:stretch>
            <a:fillRect/>
          </a:stretch>
        </p:blipFill>
        <p:spPr>
          <a:xfrm>
            <a:off x="11191462" y="4866687"/>
            <a:ext cx="228632" cy="457263"/>
          </a:xfrm>
          <a:prstGeom prst="rect">
            <a:avLst/>
          </a:prstGeom>
        </p:spPr>
      </p:pic>
      <p:pic>
        <p:nvPicPr>
          <p:cNvPr id="31" name="Picture 30">
            <a:extLst>
              <a:ext uri="{FF2B5EF4-FFF2-40B4-BE49-F238E27FC236}">
                <a16:creationId xmlns:a16="http://schemas.microsoft.com/office/drawing/2014/main" id="{0C52F993-A70F-1007-833D-96FE0E7C358D}"/>
              </a:ext>
            </a:extLst>
          </p:cNvPr>
          <p:cNvPicPr>
            <a:picLocks noChangeAspect="1"/>
          </p:cNvPicPr>
          <p:nvPr/>
        </p:nvPicPr>
        <p:blipFill>
          <a:blip r:embed="rId12"/>
          <a:stretch>
            <a:fillRect/>
          </a:stretch>
        </p:blipFill>
        <p:spPr>
          <a:xfrm>
            <a:off x="11191462" y="5173509"/>
            <a:ext cx="228632" cy="457263"/>
          </a:xfrm>
          <a:prstGeom prst="rect">
            <a:avLst/>
          </a:prstGeom>
        </p:spPr>
      </p:pic>
      <p:grpSp>
        <p:nvGrpSpPr>
          <p:cNvPr id="42" name="Group 41">
            <a:extLst>
              <a:ext uri="{FF2B5EF4-FFF2-40B4-BE49-F238E27FC236}">
                <a16:creationId xmlns:a16="http://schemas.microsoft.com/office/drawing/2014/main" id="{DC532DD5-B4A9-4805-A9FB-44D519B1AA5B}"/>
              </a:ext>
            </a:extLst>
          </p:cNvPr>
          <p:cNvGrpSpPr/>
          <p:nvPr/>
        </p:nvGrpSpPr>
        <p:grpSpPr>
          <a:xfrm>
            <a:off x="5685890" y="4017557"/>
            <a:ext cx="1017618" cy="409632"/>
            <a:chOff x="7621321" y="4098668"/>
            <a:chExt cx="1017618" cy="409632"/>
          </a:xfrm>
        </p:grpSpPr>
        <p:pic>
          <p:nvPicPr>
            <p:cNvPr id="36" name="Picture 35">
              <a:extLst>
                <a:ext uri="{FF2B5EF4-FFF2-40B4-BE49-F238E27FC236}">
                  <a16:creationId xmlns:a16="http://schemas.microsoft.com/office/drawing/2014/main" id="{2CF8FC0B-BAE0-9E6F-E984-B66632BEFAAD}"/>
                </a:ext>
              </a:extLst>
            </p:cNvPr>
            <p:cNvPicPr>
              <a:picLocks noChangeAspect="1"/>
            </p:cNvPicPr>
            <p:nvPr/>
          </p:nvPicPr>
          <p:blipFill>
            <a:blip r:embed="rId8"/>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71DC1FDC-1D1D-83B4-0B3D-DA073F105D91}"/>
                </a:ext>
              </a:extLst>
            </p:cNvPr>
            <p:cNvPicPr>
              <a:picLocks noChangeAspect="1"/>
            </p:cNvPicPr>
            <p:nvPr/>
          </p:nvPicPr>
          <p:blipFill>
            <a:blip r:embed="rId13"/>
            <a:stretch>
              <a:fillRect/>
            </a:stretch>
          </p:blipFill>
          <p:spPr>
            <a:xfrm>
              <a:off x="7856842" y="4167133"/>
              <a:ext cx="746340" cy="272701"/>
            </a:xfrm>
            <a:prstGeom prst="rect">
              <a:avLst/>
            </a:prstGeom>
          </p:spPr>
        </p:pic>
      </p:grpSp>
      <p:pic>
        <p:nvPicPr>
          <p:cNvPr id="45" name="Picture 44">
            <a:extLst>
              <a:ext uri="{FF2B5EF4-FFF2-40B4-BE49-F238E27FC236}">
                <a16:creationId xmlns:a16="http://schemas.microsoft.com/office/drawing/2014/main" id="{0C346DCD-5B0B-0882-353B-5245476E9E6D}"/>
              </a:ext>
            </a:extLst>
          </p:cNvPr>
          <p:cNvPicPr>
            <a:picLocks noChangeAspect="1"/>
          </p:cNvPicPr>
          <p:nvPr/>
        </p:nvPicPr>
        <p:blipFill>
          <a:blip r:embed="rId14">
            <a:extLst>
              <a:ext uri="{28A0092B-C50C-407E-A947-70E740481C1C}">
                <a14:useLocalDpi xmlns:a14="http://schemas.microsoft.com/office/drawing/2010/main" val="0"/>
              </a:ext>
            </a:extLst>
          </a:blip>
          <a:srcRect r="68033"/>
          <a:stretch/>
        </p:blipFill>
        <p:spPr>
          <a:xfrm>
            <a:off x="4068304" y="7208717"/>
            <a:ext cx="11372738" cy="2213052"/>
          </a:xfrm>
          <a:prstGeom prst="rect">
            <a:avLst/>
          </a:prstGeom>
        </p:spPr>
      </p:pic>
      <p:grpSp>
        <p:nvGrpSpPr>
          <p:cNvPr id="3" name="Group 2">
            <a:extLst>
              <a:ext uri="{FF2B5EF4-FFF2-40B4-BE49-F238E27FC236}">
                <a16:creationId xmlns:a16="http://schemas.microsoft.com/office/drawing/2014/main" id="{0EAA3421-9253-5D51-0235-EC376C8E649F}"/>
              </a:ext>
            </a:extLst>
          </p:cNvPr>
          <p:cNvGrpSpPr/>
          <p:nvPr/>
        </p:nvGrpSpPr>
        <p:grpSpPr>
          <a:xfrm>
            <a:off x="3644565" y="3306283"/>
            <a:ext cx="3683295" cy="541181"/>
            <a:chOff x="3644565" y="3306283"/>
            <a:chExt cx="3683295" cy="541181"/>
          </a:xfrm>
        </p:grpSpPr>
        <p:sp>
          <p:nvSpPr>
            <p:cNvPr id="8" name="TextBox 7">
              <a:extLst>
                <a:ext uri="{FF2B5EF4-FFF2-40B4-BE49-F238E27FC236}">
                  <a16:creationId xmlns:a16="http://schemas.microsoft.com/office/drawing/2014/main" id="{A2F5BAE6-3F8A-234C-C926-BE4DFE164AE4}"/>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Function Selector</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6" name="Picture 15">
              <a:extLst>
                <a:ext uri="{FF2B5EF4-FFF2-40B4-BE49-F238E27FC236}">
                  <a16:creationId xmlns:a16="http://schemas.microsoft.com/office/drawing/2014/main" id="{21B432C0-DE67-1242-C835-0CC2FCB2979D}"/>
                </a:ext>
              </a:extLst>
            </p:cNvPr>
            <p:cNvPicPr>
              <a:picLocks noChangeAspect="1"/>
            </p:cNvPicPr>
            <p:nvPr/>
          </p:nvPicPr>
          <p:blipFill>
            <a:blip r:embed="rId15"/>
            <a:stretch>
              <a:fillRect/>
            </a:stretch>
          </p:blipFill>
          <p:spPr>
            <a:xfrm>
              <a:off x="5724092" y="3306283"/>
              <a:ext cx="570489" cy="534833"/>
            </a:xfrm>
            <a:prstGeom prst="rect">
              <a:avLst/>
            </a:prstGeom>
          </p:spPr>
        </p:pic>
      </p:grpSp>
      <p:cxnSp>
        <p:nvCxnSpPr>
          <p:cNvPr id="19" name="Straight Arrow Connector 18">
            <a:extLst>
              <a:ext uri="{FF2B5EF4-FFF2-40B4-BE49-F238E27FC236}">
                <a16:creationId xmlns:a16="http://schemas.microsoft.com/office/drawing/2014/main" id="{87777237-1139-4B3C-E494-A51EA71E4278}"/>
              </a:ext>
            </a:extLst>
          </p:cNvPr>
          <p:cNvCxnSpPr>
            <a:cxnSpLocks/>
          </p:cNvCxnSpPr>
          <p:nvPr/>
        </p:nvCxnSpPr>
        <p:spPr>
          <a:xfrm flipH="1" flipV="1">
            <a:off x="6392710" y="3650371"/>
            <a:ext cx="2589839" cy="11211"/>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ED2F881-EAF0-EF0A-CED5-E843B18E47AB}"/>
              </a:ext>
            </a:extLst>
          </p:cNvPr>
          <p:cNvSpPr/>
          <p:nvPr/>
        </p:nvSpPr>
        <p:spPr>
          <a:xfrm>
            <a:off x="9018609" y="3322708"/>
            <a:ext cx="5580361" cy="707886"/>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t>Automatically SuMo from previous screen (or function if no SuMo). But can ofc be changed by user.</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6161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9D804-D64E-146B-6859-61A380FBE7C2}"/>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FE7F0275-24B2-0E1B-7EC5-1ACBD05EF989}"/>
              </a:ext>
            </a:extLst>
          </p:cNvPr>
          <p:cNvSpPr txBox="1">
            <a:spLocks noGrp="1"/>
          </p:cNvSpPr>
          <p:nvPr>
            <p:ph type="title"/>
          </p:nvPr>
        </p:nvSpPr>
        <p:spPr>
          <a:prstGeom prst="rect">
            <a:avLst/>
          </a:prstGeom>
        </p:spPr>
        <p:txBody>
          <a:bodyPr/>
          <a:lstStyle/>
          <a:p>
            <a:r>
              <a:rPr lang="en-GB" dirty="0"/>
              <a:t>Other Issues</a:t>
            </a:r>
            <a:endParaRPr dirty="0"/>
          </a:p>
        </p:txBody>
      </p:sp>
      <p:pic>
        <p:nvPicPr>
          <p:cNvPr id="154" name="ITIS_Blue_logo.png" descr="ITIS_Blue_logo.png">
            <a:extLst>
              <a:ext uri="{FF2B5EF4-FFF2-40B4-BE49-F238E27FC236}">
                <a16:creationId xmlns:a16="http://schemas.microsoft.com/office/drawing/2014/main" id="{B4C85FD7-D3F5-C982-5417-C7CBEFB72BD5}"/>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B57BE5F6-0B00-78EB-BF96-3C131562328D}"/>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56" name="Compliance Evaluations of Inductive WPT, Okinawa, 2024">
            <a:extLst>
              <a:ext uri="{FF2B5EF4-FFF2-40B4-BE49-F238E27FC236}">
                <a16:creationId xmlns:a16="http://schemas.microsoft.com/office/drawing/2014/main" id="{B483FD6B-6D02-F13D-A2C9-7973F27AFC69}"/>
              </a:ext>
            </a:extLst>
          </p:cNvPr>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C4FA420C-61E0-8763-4BE1-05FBA458C83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D4E6B0EF-0920-5FC4-D40D-F7D18C748B3F}"/>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3325623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D86AA-63C2-5EBD-EB2F-FB2621BD0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0D84E-2D97-412E-09D5-844250C87A4E}"/>
              </a:ext>
            </a:extLst>
          </p:cNvPr>
          <p:cNvSpPr>
            <a:spLocks noGrp="1"/>
          </p:cNvSpPr>
          <p:nvPr>
            <p:ph type="title"/>
          </p:nvPr>
        </p:nvSpPr>
        <p:spPr/>
        <p:txBody>
          <a:bodyPr/>
          <a:lstStyle/>
          <a:p>
            <a:r>
              <a:rPr lang="en-GB" dirty="0"/>
              <a:t>Other issues</a:t>
            </a:r>
            <a:endParaRPr lang="en-CH" dirty="0"/>
          </a:p>
        </p:txBody>
      </p:sp>
      <p:sp>
        <p:nvSpPr>
          <p:cNvPr id="3" name="Text Placeholder 2">
            <a:extLst>
              <a:ext uri="{FF2B5EF4-FFF2-40B4-BE49-F238E27FC236}">
                <a16:creationId xmlns:a16="http://schemas.microsoft.com/office/drawing/2014/main" id="{C11D5C61-5D61-703A-61CE-728D9CD70AF2}"/>
              </a:ext>
            </a:extLst>
          </p:cNvPr>
          <p:cNvSpPr>
            <a:spLocks noGrp="1"/>
          </p:cNvSpPr>
          <p:nvPr>
            <p:ph type="body" idx="1"/>
          </p:nvPr>
        </p:nvSpPr>
        <p:spPr/>
        <p:txBody>
          <a:bodyPr>
            <a:normAutofit/>
          </a:bodyPr>
          <a:lstStyle/>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development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timeline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e.g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what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should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be done &amp;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when</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work</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backwards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May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release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first</a:t>
            </a:r>
            <a:r>
              <a:rPr lang="es-ES" sz="4000" dirty="0"/>
              <a:t> </a:t>
            </a:r>
            <a:r>
              <a:rPr lang="es-ES" sz="4000" dirty="0" err="1"/>
              <a:t>prototype</a:t>
            </a:r>
            <a:r>
              <a:rPr lang="es-ES" sz="4000" dirty="0"/>
              <a:t> </a:t>
            </a:r>
            <a:r>
              <a:rPr lang="es-ES" sz="4000" dirty="0" err="1"/>
              <a:t>will</a:t>
            </a:r>
            <a:r>
              <a:rPr lang="es-ES" sz="4000" dirty="0"/>
              <a:t> be </a:t>
            </a:r>
            <a:r>
              <a:rPr lang="es-ES" sz="4000" dirty="0" err="1"/>
              <a:t>based</a:t>
            </a:r>
            <a:r>
              <a:rPr lang="es-ES" sz="4000" dirty="0"/>
              <a:t> </a:t>
            </a:r>
            <a:r>
              <a:rPr lang="es-ES" sz="4000" dirty="0" err="1"/>
              <a:t>on</a:t>
            </a:r>
            <a:r>
              <a:rPr lang="es-ES" sz="4000" dirty="0"/>
              <a:t> local </a:t>
            </a:r>
            <a:r>
              <a:rPr lang="es-ES" sz="4000" dirty="0" err="1"/>
              <a:t>execution</a:t>
            </a:r>
            <a:r>
              <a:rPr lang="es-ES" sz="4000" dirty="0"/>
              <a:t> (</a:t>
            </a:r>
            <a:r>
              <a:rPr lang="es-ES" sz="4000" dirty="0" err="1"/>
              <a:t>easy</a:t>
            </a:r>
            <a:r>
              <a:rPr lang="es-ES" sz="4000" dirty="0"/>
              <a:t> </a:t>
            </a:r>
            <a:r>
              <a:rPr lang="es-ES" sz="4000" dirty="0" err="1"/>
              <a:t>to</a:t>
            </a:r>
            <a:r>
              <a:rPr lang="es-ES" sz="4000" dirty="0"/>
              <a:t> </a:t>
            </a:r>
            <a:r>
              <a:rPr lang="es-ES" sz="4000" dirty="0" err="1"/>
              <a:t>export</a:t>
            </a:r>
            <a:r>
              <a:rPr lang="es-ES" sz="4000" dirty="0"/>
              <a:t> </a:t>
            </a:r>
            <a:r>
              <a:rPr lang="es-ES" sz="4000" dirty="0" err="1"/>
              <a:t>to</a:t>
            </a:r>
            <a:r>
              <a:rPr lang="es-ES" sz="4000" dirty="0"/>
              <a:t> </a:t>
            </a:r>
            <a:r>
              <a:rPr lang="es-ES" sz="4000" dirty="0" err="1"/>
              <a:t>in-service</a:t>
            </a:r>
            <a:r>
              <a:rPr lang="es-ES" sz="4000" dirty="0"/>
              <a:t> OSPARC </a:t>
            </a:r>
            <a:r>
              <a:rPr lang="es-ES" sz="4000" dirty="0" err="1"/>
              <a:t>execution</a:t>
            </a:r>
            <a:r>
              <a:rPr lang="es-ES" sz="4000" dirty="0"/>
              <a:t>)</a:t>
            </a:r>
          </a:p>
          <a:p>
            <a:pPr marL="961200" lvl="2" indent="-504000">
              <a:spcBef>
                <a:spcPts val="1500"/>
              </a:spcBef>
              <a:buSzPct val="60000"/>
              <a:buBlip>
                <a:blip r:embed="rId2"/>
              </a:buBlip>
              <a:defRPr/>
            </a:pPr>
            <a:r>
              <a:rPr lang="es-ES" sz="3000" dirty="0" err="1"/>
              <a:t>will</a:t>
            </a:r>
            <a:r>
              <a:rPr lang="es-ES" sz="3000" dirty="0"/>
              <a:t> </a:t>
            </a:r>
            <a:r>
              <a:rPr lang="es-ES" sz="3000" dirty="0" err="1"/>
              <a:t>already</a:t>
            </a:r>
            <a:r>
              <a:rPr lang="es-ES" sz="3000" dirty="0"/>
              <a:t> use </a:t>
            </a:r>
            <a:r>
              <a:rPr lang="es-ES" sz="3000" dirty="0" err="1"/>
              <a:t>Werner’s</a:t>
            </a:r>
            <a:r>
              <a:rPr lang="es-ES" sz="3000" dirty="0"/>
              <a:t> API so no </a:t>
            </a:r>
            <a:r>
              <a:rPr lang="es-ES" sz="3000" dirty="0" err="1"/>
              <a:t>refactoring</a:t>
            </a:r>
            <a:r>
              <a:rPr lang="es-ES" sz="3000" dirty="0"/>
              <a:t> </a:t>
            </a:r>
            <a:r>
              <a:rPr lang="es-ES" sz="3000" dirty="0" err="1"/>
              <a:t>needed</a:t>
            </a:r>
            <a:r>
              <a:rPr lang="es-ES" sz="3000" dirty="0"/>
              <a:t> </a:t>
            </a:r>
            <a:r>
              <a:rPr lang="es-ES" sz="3000" dirty="0" err="1"/>
              <a:t>when</a:t>
            </a:r>
            <a:r>
              <a:rPr lang="es-ES" sz="3000" dirty="0"/>
              <a:t> OSPARC </a:t>
            </a:r>
            <a:r>
              <a:rPr lang="es-ES" sz="3000" dirty="0" err="1"/>
              <a:t>backend</a:t>
            </a:r>
            <a:r>
              <a:rPr lang="es-ES" sz="3000" dirty="0"/>
              <a:t> </a:t>
            </a:r>
            <a:r>
              <a:rPr lang="es-ES" sz="3000" dirty="0" err="1"/>
              <a:t>becomes</a:t>
            </a:r>
            <a:r>
              <a:rPr lang="es-ES" sz="3000" dirty="0"/>
              <a:t> </a:t>
            </a:r>
            <a:r>
              <a:rPr lang="es-ES" sz="3000" dirty="0" err="1"/>
              <a:t>available</a:t>
            </a:r>
            <a:endParaRPr lang="es-ES" sz="30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don’t</a:t>
            </a:r>
            <a:r>
              <a:rPr lang="es-ES" sz="4000" dirty="0"/>
              <a:t> </a:t>
            </a:r>
            <a:r>
              <a:rPr lang="es-ES" sz="4000" dirty="0" err="1"/>
              <a:t>want</a:t>
            </a:r>
            <a:r>
              <a:rPr lang="es-ES" sz="4000" dirty="0"/>
              <a:t> </a:t>
            </a:r>
            <a:r>
              <a:rPr lang="es-ES" sz="4000" dirty="0" err="1"/>
              <a:t>users</a:t>
            </a:r>
            <a:r>
              <a:rPr lang="es-ES" sz="4000" dirty="0"/>
              <a:t> </a:t>
            </a:r>
            <a:r>
              <a:rPr lang="es-ES" sz="4000" dirty="0" err="1"/>
              <a:t>to</a:t>
            </a:r>
            <a:r>
              <a:rPr lang="es-ES" sz="4000" dirty="0"/>
              <a:t> </a:t>
            </a:r>
            <a:r>
              <a:rPr lang="es-ES" sz="4000" dirty="0" err="1"/>
              <a:t>skip</a:t>
            </a:r>
            <a:r>
              <a:rPr lang="es-ES" sz="4000" dirty="0"/>
              <a:t> SuMo </a:t>
            </a:r>
            <a:r>
              <a:rPr lang="es-ES" sz="4000" dirty="0" err="1"/>
              <a:t>inspection</a:t>
            </a:r>
            <a:r>
              <a:rPr lang="es-ES" sz="4000" dirty="0"/>
              <a:t> / </a:t>
            </a:r>
            <a:r>
              <a:rPr lang="es-ES" sz="4000" dirty="0" err="1"/>
              <a:t>validation</a:t>
            </a:r>
            <a:r>
              <a:rPr lang="es-ES" sz="4000" dirty="0"/>
              <a:t>; </a:t>
            </a:r>
            <a:r>
              <a:rPr lang="es-ES" sz="4000" dirty="0" err="1"/>
              <a:t>but</a:t>
            </a:r>
            <a:r>
              <a:rPr lang="es-ES" sz="4000" dirty="0"/>
              <a:t> </a:t>
            </a:r>
            <a:r>
              <a:rPr lang="es-ES" sz="4000" dirty="0" err="1"/>
              <a:t>registering</a:t>
            </a:r>
            <a:r>
              <a:rPr lang="es-ES" sz="4000" dirty="0"/>
              <a:t> </a:t>
            </a:r>
            <a:r>
              <a:rPr lang="es-ES" sz="4000" dirty="0" err="1"/>
              <a:t>each</a:t>
            </a:r>
            <a:r>
              <a:rPr lang="es-ES" sz="4000" dirty="0"/>
              <a:t> </a:t>
            </a:r>
            <a:r>
              <a:rPr lang="es-ES" sz="4000" dirty="0" err="1"/>
              <a:t>one</a:t>
            </a:r>
            <a:r>
              <a:rPr lang="es-ES" sz="4000" dirty="0"/>
              <a:t> is </a:t>
            </a:r>
            <a:r>
              <a:rPr lang="es-ES" sz="4000" dirty="0" err="1"/>
              <a:t>cumbersome</a:t>
            </a:r>
            <a:r>
              <a:rPr lang="es-ES" sz="4000" dirty="0"/>
              <a:t>. </a:t>
            </a:r>
            <a:r>
              <a:rPr lang="es-ES" sz="4000" dirty="0" err="1"/>
              <a:t>Assume</a:t>
            </a:r>
            <a:r>
              <a:rPr lang="es-ES" sz="4000" dirty="0"/>
              <a:t> log/ linear is </a:t>
            </a:r>
            <a:r>
              <a:rPr lang="es-ES" sz="4000" dirty="0" err="1"/>
              <a:t>same</a:t>
            </a:r>
            <a:r>
              <a:rPr lang="es-ES" sz="4000" dirty="0"/>
              <a:t> </a:t>
            </a:r>
            <a:r>
              <a:rPr lang="es-ES" sz="4000" dirty="0" err="1"/>
              <a:t>for</a:t>
            </a:r>
            <a:r>
              <a:rPr lang="es-ES" sz="4000" dirty="0"/>
              <a:t> </a:t>
            </a:r>
            <a:r>
              <a:rPr lang="es-ES" sz="4000" dirty="0" err="1"/>
              <a:t>all</a:t>
            </a:r>
            <a:r>
              <a:rPr lang="es-ES" sz="4000" dirty="0"/>
              <a:t>; and </a:t>
            </a:r>
            <a:r>
              <a:rPr lang="es-ES" sz="4000" dirty="0" err="1"/>
              <a:t>register</a:t>
            </a:r>
            <a:r>
              <a:rPr lang="es-ES" sz="4000" dirty="0"/>
              <a:t> </a:t>
            </a:r>
            <a:r>
              <a:rPr lang="es-ES" sz="4000" dirty="0" err="1"/>
              <a:t>all</a:t>
            </a:r>
            <a:r>
              <a:rPr lang="es-ES" sz="4000" dirty="0"/>
              <a:t> variables as a single </a:t>
            </a:r>
            <a:r>
              <a:rPr lang="es-ES" sz="4000" dirty="0" err="1"/>
              <a:t>function</a:t>
            </a:r>
            <a:r>
              <a:rPr lang="es-ES" sz="4000" dirty="0"/>
              <a:t> (</a:t>
            </a:r>
            <a:r>
              <a:rPr lang="es-ES" sz="4000" dirty="0" err="1"/>
              <a:t>containing</a:t>
            </a:r>
            <a:r>
              <a:rPr lang="es-ES" sz="4000" dirty="0"/>
              <a:t> N </a:t>
            </a:r>
            <a:r>
              <a:rPr lang="es-ES" sz="4000" dirty="0" err="1"/>
              <a:t>SuMos</a:t>
            </a:r>
            <a:r>
              <a:rPr lang="es-ES" sz="4000" dirty="0"/>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multiple</a:t>
            </a:r>
            <a:r>
              <a:rPr lang="es-ES" sz="4000" dirty="0"/>
              <a:t> </a:t>
            </a:r>
            <a:r>
              <a:rPr lang="es-ES" sz="4000" dirty="0" err="1"/>
              <a:t>services</a:t>
            </a:r>
            <a:r>
              <a:rPr lang="es-ES" sz="4000" dirty="0"/>
              <a:t> (in App </a:t>
            </a:r>
            <a:r>
              <a:rPr lang="es-ES" sz="4000" dirty="0" err="1"/>
              <a:t>Mode</a:t>
            </a:r>
            <a:r>
              <a:rPr lang="es-ES" sz="4000" dirty="0"/>
              <a:t>) vs single </a:t>
            </a:r>
            <a:r>
              <a:rPr lang="es-ES" sz="4000" dirty="0" err="1"/>
              <a:t>service</a:t>
            </a:r>
            <a:r>
              <a:rPr lang="es-ES" sz="4000" dirty="0"/>
              <a:t> (</a:t>
            </a:r>
            <a:r>
              <a:rPr lang="es-ES" sz="4000" dirty="0" err="1"/>
              <a:t>with</a:t>
            </a:r>
            <a:r>
              <a:rPr lang="es-ES" sz="4000" dirty="0"/>
              <a:t> </a:t>
            </a:r>
            <a:r>
              <a:rPr lang="es-ES" sz="4000" dirty="0" err="1"/>
              <a:t>tabs</a:t>
            </a:r>
            <a:r>
              <a:rPr lang="es-ES" sz="4000" dirty="0"/>
              <a:t> </a:t>
            </a:r>
            <a:r>
              <a:rPr lang="es-ES" sz="4000" dirty="0" err="1"/>
              <a:t>emulating</a:t>
            </a:r>
            <a:r>
              <a:rPr lang="es-ES" sz="4000" dirty="0"/>
              <a:t> App </a:t>
            </a:r>
            <a:r>
              <a:rPr lang="es-ES" sz="4000" dirty="0" err="1"/>
              <a:t>Mode</a:t>
            </a:r>
            <a:r>
              <a:rPr lang="es-ES" sz="4000" dirty="0"/>
              <a: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devs</a:t>
            </a:r>
            <a:r>
              <a:rPr lang="es-ES" sz="3000" dirty="0"/>
              <a:t> </a:t>
            </a:r>
            <a:r>
              <a:rPr lang="es-ES" sz="3000" dirty="0" err="1"/>
              <a:t>suggested</a:t>
            </a:r>
            <a:r>
              <a:rPr lang="es-ES" sz="3000" dirty="0"/>
              <a:t> </a:t>
            </a:r>
            <a:r>
              <a:rPr lang="es-ES" sz="3000" dirty="0" err="1"/>
              <a:t>to</a:t>
            </a:r>
            <a:r>
              <a:rPr lang="es-ES" sz="3000" dirty="0"/>
              <a:t> do </a:t>
            </a:r>
            <a:r>
              <a:rPr lang="es-ES" sz="3000" dirty="0" err="1"/>
              <a:t>everything</a:t>
            </a:r>
            <a:r>
              <a:rPr lang="es-ES" sz="3000" dirty="0"/>
              <a:t> in single </a:t>
            </a:r>
            <a:r>
              <a:rPr lang="es-ES" sz="3000" dirty="0" err="1"/>
              <a:t>service</a:t>
            </a:r>
            <a:r>
              <a:rPr lang="es-ES" sz="3000" dirty="0"/>
              <a:t> </a:t>
            </a:r>
            <a:r>
              <a:rPr lang="es-ES" sz="3000" dirty="0" err="1"/>
              <a:t>unless</a:t>
            </a:r>
            <a:r>
              <a:rPr lang="es-ES" sz="3000" dirty="0"/>
              <a:t> </a:t>
            </a:r>
            <a:r>
              <a:rPr lang="es-ES" sz="3000" dirty="0" err="1"/>
              <a:t>need</a:t>
            </a:r>
            <a:r>
              <a:rPr lang="es-ES" sz="3000" dirty="0"/>
              <a:t> / </a:t>
            </a:r>
            <a:r>
              <a:rPr lang="es-ES" sz="3000" dirty="0" err="1"/>
              <a:t>specific</a:t>
            </a:r>
            <a:r>
              <a:rPr lang="es-ES" sz="3000" dirty="0"/>
              <a:t> </a:t>
            </a:r>
            <a:r>
              <a:rPr lang="es-ES" sz="3000" dirty="0" err="1"/>
              <a:t>gains</a:t>
            </a:r>
            <a:r>
              <a:rPr lang="es-ES" sz="3000" dirty="0"/>
              <a:t> </a:t>
            </a:r>
            <a:r>
              <a:rPr lang="es-ES" sz="3000" dirty="0" err="1"/>
              <a:t>from</a:t>
            </a:r>
            <a:r>
              <a:rPr lang="es-ES" sz="3000" dirty="0"/>
              <a:t> </a:t>
            </a:r>
            <a:r>
              <a:rPr lang="es-ES" sz="3000" dirty="0" err="1"/>
              <a:t>multi-service</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Werner has al</a:t>
            </a:r>
            <a:r>
              <a:rPr lang="es-ES" sz="3000" dirty="0" err="1"/>
              <a:t>ways</a:t>
            </a:r>
            <a:r>
              <a:rPr lang="es-ES" sz="3000" dirty="0"/>
              <a:t> </a:t>
            </a:r>
            <a:r>
              <a:rPr lang="es-ES" sz="3000" dirty="0" err="1"/>
              <a:t>expressed</a:t>
            </a:r>
            <a:r>
              <a:rPr lang="es-ES" sz="3000" dirty="0"/>
              <a:t> </a:t>
            </a:r>
            <a:r>
              <a:rPr lang="es-ES" sz="3000" dirty="0" err="1"/>
              <a:t>concern</a:t>
            </a:r>
            <a:r>
              <a:rPr lang="es-ES" sz="3000" dirty="0"/>
              <a:t> </a:t>
            </a:r>
            <a:r>
              <a:rPr lang="es-ES" sz="3000" dirty="0" err="1"/>
              <a:t>about</a:t>
            </a:r>
            <a:r>
              <a:rPr lang="es-ES" sz="3000" dirty="0"/>
              <a:t> </a:t>
            </a:r>
            <a:r>
              <a:rPr lang="es-ES" sz="3000" dirty="0" err="1"/>
              <a:t>how</a:t>
            </a:r>
            <a:r>
              <a:rPr lang="es-ES" sz="3000" dirty="0"/>
              <a:t> interactive </a:t>
            </a:r>
            <a:r>
              <a:rPr lang="es-ES" sz="3000" dirty="0" err="1"/>
              <a:t>services</a:t>
            </a:r>
            <a:r>
              <a:rPr lang="es-ES" sz="3000" dirty="0"/>
              <a:t> share </a:t>
            </a:r>
            <a:r>
              <a:rPr lang="es-ES" sz="3000" dirty="0" err="1"/>
              <a:t>information</a:t>
            </a:r>
            <a:r>
              <a:rPr lang="es-ES" sz="3000" dirty="0"/>
              <a:t> </a:t>
            </a:r>
            <a:r>
              <a:rPr lang="es-ES" sz="3000" dirty="0" err="1"/>
              <a:t>between</a:t>
            </a:r>
            <a:r>
              <a:rPr lang="es-ES" sz="3000" dirty="0"/>
              <a:t> </a:t>
            </a:r>
            <a:r>
              <a:rPr lang="es-ES" sz="3000" dirty="0" err="1"/>
              <a:t>them</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Q: </a:t>
            </a:r>
            <a:r>
              <a:rPr lang="es-ES" sz="3000" dirty="0"/>
              <a:t>do </a:t>
            </a:r>
            <a:r>
              <a:rPr lang="es-ES" sz="3000" dirty="0" err="1"/>
              <a:t>we</a:t>
            </a:r>
            <a:r>
              <a:rPr lang="es-ES" sz="3000" dirty="0"/>
              <a:t> </a:t>
            </a:r>
            <a:r>
              <a:rPr lang="es-ES" sz="3000" dirty="0" err="1"/>
              <a:t>allow</a:t>
            </a:r>
            <a:r>
              <a:rPr lang="es-ES" sz="3000" dirty="0"/>
              <a:t> </a:t>
            </a:r>
            <a:r>
              <a:rPr lang="es-ES" sz="3000" dirty="0" err="1"/>
              <a:t>users</a:t>
            </a:r>
            <a:r>
              <a:rPr lang="es-ES" sz="3000" dirty="0"/>
              <a:t> </a:t>
            </a:r>
            <a:r>
              <a:rPr lang="es-ES" sz="3000" dirty="0" err="1"/>
              <a:t>to</a:t>
            </a:r>
            <a:r>
              <a:rPr lang="es-ES" sz="3000" dirty="0"/>
              <a:t> </a:t>
            </a:r>
            <a:r>
              <a:rPr lang="es-ES" sz="3000" dirty="0" err="1"/>
              <a:t>go</a:t>
            </a:r>
            <a:r>
              <a:rPr lang="es-ES" sz="3000" dirty="0"/>
              <a:t> back &amp; </a:t>
            </a:r>
            <a:r>
              <a:rPr lang="es-ES" sz="3000" dirty="0" err="1"/>
              <a:t>forth</a:t>
            </a:r>
            <a:r>
              <a:rPr lang="es-ES" sz="3000" dirty="0"/>
              <a:t>, </a:t>
            </a:r>
            <a:r>
              <a:rPr lang="es-ES" sz="3000" dirty="0" err="1"/>
              <a:t>or</a:t>
            </a:r>
            <a:r>
              <a:rPr lang="es-ES" sz="3000" dirty="0"/>
              <a:t> are </a:t>
            </a:r>
            <a:r>
              <a:rPr lang="es-ES" sz="3000" dirty="0" err="1"/>
              <a:t>they</a:t>
            </a:r>
            <a:r>
              <a:rPr lang="es-ES" sz="3000" dirty="0"/>
              <a:t> </a:t>
            </a:r>
            <a:r>
              <a:rPr lang="es-ES" sz="3000" dirty="0" err="1"/>
              <a:t>fully</a:t>
            </a:r>
            <a:r>
              <a:rPr lang="es-ES" sz="3000" dirty="0"/>
              <a:t> linear </a:t>
            </a:r>
            <a:r>
              <a:rPr lang="es-ES" sz="3000" dirty="0" err="1"/>
              <a:t>workflows</a:t>
            </a:r>
            <a:r>
              <a:rPr lang="es-ES" sz="3000" dirty="0"/>
              <a:t>? </a:t>
            </a:r>
            <a:r>
              <a:rPr lang="es-ES" sz="3000" dirty="0" err="1"/>
              <a:t>If</a:t>
            </a:r>
            <a:r>
              <a:rPr lang="es-ES" sz="3000" dirty="0"/>
              <a:t> </a:t>
            </a:r>
            <a:r>
              <a:rPr lang="es-ES" sz="3000" dirty="0" err="1"/>
              <a:t>same</a:t>
            </a:r>
            <a:r>
              <a:rPr lang="es-ES" sz="3000" dirty="0"/>
              <a:t> step </a:t>
            </a:r>
            <a:r>
              <a:rPr lang="es-ES" sz="3000" dirty="0" err="1"/>
              <a:t>executed</a:t>
            </a:r>
            <a:r>
              <a:rPr lang="es-ES" sz="3000" dirty="0"/>
              <a:t> </a:t>
            </a:r>
            <a:r>
              <a:rPr lang="es-ES" sz="3000" dirty="0" err="1"/>
              <a:t>several</a:t>
            </a:r>
            <a:r>
              <a:rPr lang="es-ES" sz="3000" dirty="0"/>
              <a:t> times, </a:t>
            </a:r>
            <a:r>
              <a:rPr lang="es-ES" sz="3000" dirty="0" err="1"/>
              <a:t>might</a:t>
            </a:r>
            <a:r>
              <a:rPr lang="es-ES" sz="3000" dirty="0"/>
              <a:t> </a:t>
            </a:r>
            <a:r>
              <a:rPr lang="es-ES" sz="3000" dirty="0" err="1"/>
              <a:t>have</a:t>
            </a:r>
            <a:r>
              <a:rPr lang="es-ES" sz="3000" dirty="0"/>
              <a:t> </a:t>
            </a:r>
            <a:r>
              <a:rPr lang="es-ES" sz="3000" dirty="0" err="1"/>
              <a:t>synchrony</a:t>
            </a:r>
            <a:r>
              <a:rPr lang="es-ES" sz="3000" dirty="0"/>
              <a:t> </a:t>
            </a:r>
            <a:r>
              <a:rPr lang="es-ES" sz="3000" dirty="0" err="1"/>
              <a:t>issues</a:t>
            </a:r>
            <a:r>
              <a:rPr lang="es-ES" sz="3000" dirty="0"/>
              <a:t> (</a:t>
            </a:r>
            <a:r>
              <a:rPr lang="es-ES" sz="3000" dirty="0" err="1"/>
              <a:t>e.g</a:t>
            </a:r>
            <a:r>
              <a:rPr lang="es-ES" sz="3000" dirty="0"/>
              <a:t>. </a:t>
            </a:r>
            <a:r>
              <a:rPr lang="es-ES" sz="3000" dirty="0" err="1"/>
              <a:t>still</a:t>
            </a:r>
            <a:r>
              <a:rPr lang="es-ES" sz="3000" dirty="0"/>
              <a:t> </a:t>
            </a:r>
            <a:r>
              <a:rPr lang="es-ES" sz="3000" dirty="0" err="1"/>
              <a:t>using</a:t>
            </a:r>
            <a:r>
              <a:rPr lang="es-ES" sz="3000" dirty="0"/>
              <a:t> </a:t>
            </a:r>
            <a:r>
              <a:rPr lang="es-ES" sz="3000" dirty="0" err="1"/>
              <a:t>old</a:t>
            </a:r>
            <a:r>
              <a:rPr lang="es-ES" sz="3000" dirty="0"/>
              <a:t> </a:t>
            </a:r>
            <a:r>
              <a:rPr lang="es-ES" sz="3000" dirty="0" err="1"/>
              <a:t>results</a:t>
            </a:r>
            <a:r>
              <a:rPr lang="es-ES" sz="3000" dirty="0"/>
              <a:t>, </a:t>
            </a:r>
            <a:r>
              <a:rPr lang="es-ES" sz="3000" dirty="0" err="1"/>
              <a:t>etc</a:t>
            </a:r>
            <a:r>
              <a:rPr lang="es-ES" sz="3000" dirty="0"/>
              <a:t>). In a single </a:t>
            </a:r>
            <a:r>
              <a:rPr lang="es-ES" sz="3000" dirty="0" err="1"/>
              <a:t>service</a:t>
            </a:r>
            <a:r>
              <a:rPr lang="es-ES" sz="3000" dirty="0"/>
              <a:t> </a:t>
            </a:r>
            <a:r>
              <a:rPr lang="es-ES" sz="3000" dirty="0" err="1"/>
              <a:t>that</a:t>
            </a:r>
            <a:r>
              <a:rPr lang="es-ES" sz="3000" dirty="0"/>
              <a:t> is </a:t>
            </a:r>
            <a:r>
              <a:rPr lang="es-ES" sz="3000" dirty="0" err="1"/>
              <a:t>not</a:t>
            </a:r>
            <a:r>
              <a:rPr lang="es-ES" sz="3000" dirty="0"/>
              <a:t> </a:t>
            </a:r>
            <a:r>
              <a:rPr lang="es-ES" sz="3000" dirty="0" err="1"/>
              <a:t>an</a:t>
            </a:r>
            <a:r>
              <a:rPr lang="es-ES" sz="3000" dirty="0"/>
              <a:t> </a:t>
            </a:r>
            <a:r>
              <a:rPr lang="es-ES" sz="3000" dirty="0" err="1"/>
              <a:t>issue</a:t>
            </a:r>
            <a:r>
              <a:rPr lang="es-ES" sz="3000" dirty="0"/>
              <a:t> (</a:t>
            </a:r>
            <a:r>
              <a:rPr lang="es-ES" sz="3000" dirty="0" err="1"/>
              <a:t>state</a:t>
            </a:r>
            <a:r>
              <a:rPr lang="es-ES" sz="3000" dirty="0"/>
              <a:t> variables). </a:t>
            </a:r>
            <a:endPar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Niels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all</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UIs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visually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unified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drawing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the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same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library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of</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React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components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(JavaScript)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any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make</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it</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lang="es-ES" sz="3000" dirty="0"/>
              <a:t>Python-compatible? </a:t>
            </a:r>
            <a:r>
              <a:rPr lang="es-ES" sz="3000" dirty="0" err="1"/>
              <a:t>or</a:t>
            </a:r>
            <a:r>
              <a:rPr lang="es-ES" sz="3000" dirty="0"/>
              <a:t> </a:t>
            </a:r>
            <a:r>
              <a:rPr lang="es-ES" sz="3000" dirty="0" err="1"/>
              <a:t>need</a:t>
            </a:r>
            <a:r>
              <a:rPr lang="es-ES" sz="3000" dirty="0"/>
              <a:t> </a:t>
            </a:r>
            <a:r>
              <a:rPr lang="es-ES" sz="3000" dirty="0" err="1"/>
              <a:t>to</a:t>
            </a:r>
            <a:r>
              <a:rPr lang="es-ES" sz="3000" dirty="0"/>
              <a:t> </a:t>
            </a:r>
            <a:r>
              <a:rPr lang="es-ES" sz="3000" dirty="0" err="1"/>
              <a:t>learn</a:t>
            </a:r>
            <a:r>
              <a:rPr lang="es-ES" sz="3000" dirty="0"/>
              <a:t> </a:t>
            </a:r>
            <a:r>
              <a:rPr lang="es-ES" sz="3000" dirty="0" err="1"/>
              <a:t>front-end</a:t>
            </a:r>
            <a:r>
              <a:rPr lang="es-ES" sz="3000" dirty="0"/>
              <a:t> </a:t>
            </a:r>
            <a:r>
              <a:rPr lang="es-ES" sz="3000" dirty="0" err="1"/>
              <a:t>development</a:t>
            </a:r>
            <a:r>
              <a:rPr lang="es-ES" sz="3000" dirty="0"/>
              <a:t>?</a:t>
            </a:r>
          </a:p>
        </p:txBody>
      </p:sp>
      <p:sp>
        <p:nvSpPr>
          <p:cNvPr id="4" name="Slide Number Placeholder 3">
            <a:extLst>
              <a:ext uri="{FF2B5EF4-FFF2-40B4-BE49-F238E27FC236}">
                <a16:creationId xmlns:a16="http://schemas.microsoft.com/office/drawing/2014/main" id="{AC98ABC1-81CD-E698-BE3D-73073CBA1877}"/>
              </a:ext>
            </a:extLst>
          </p:cNvPr>
          <p:cNvSpPr>
            <a:spLocks noGrp="1"/>
          </p:cNvSpPr>
          <p:nvPr>
            <p:ph type="sldNum" sz="quarter" idx="2"/>
          </p:nvPr>
        </p:nvSpPr>
        <p:spPr/>
        <p:txBody>
          <a:bodyPr/>
          <a:lstStyle/>
          <a:p>
            <a:fld id="{86CB4B4D-7CA3-9044-876B-883B54F8677D}" type="slidenum">
              <a:rPr lang="en-CH" smtClean="0"/>
              <a:t>14</a:t>
            </a:fld>
            <a:endParaRPr lang="en-CH"/>
          </a:p>
        </p:txBody>
      </p:sp>
      <p:sp>
        <p:nvSpPr>
          <p:cNvPr id="5" name="Compliance Evaluations of Inductive WPT, Okinawa, 2024">
            <a:extLst>
              <a:ext uri="{FF2B5EF4-FFF2-40B4-BE49-F238E27FC236}">
                <a16:creationId xmlns:a16="http://schemas.microsoft.com/office/drawing/2014/main" id="{9F0D5DAE-8C5C-52A0-1B2D-0894EB09AA7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1744276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AC73-AE44-FCAE-4D8F-9EBA9197CC8B}"/>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8EA31475-5CB4-F1FB-8D85-8BABDA69B7CD}"/>
              </a:ext>
            </a:extLst>
          </p:cNvPr>
          <p:cNvSpPr txBox="1">
            <a:spLocks noGrp="1"/>
          </p:cNvSpPr>
          <p:nvPr>
            <p:ph type="title"/>
          </p:nvPr>
        </p:nvSpPr>
        <p:spPr>
          <a:prstGeom prst="rect">
            <a:avLst/>
          </a:prstGeom>
        </p:spPr>
        <p:txBody>
          <a:bodyPr/>
          <a:lstStyle/>
          <a:p>
            <a:r>
              <a:rPr lang="en-GB" dirty="0"/>
              <a:t>Other Example Applications</a:t>
            </a:r>
            <a:endParaRPr dirty="0"/>
          </a:p>
        </p:txBody>
      </p:sp>
      <p:pic>
        <p:nvPicPr>
          <p:cNvPr id="154" name="ITIS_Blue_logo.png" descr="ITIS_Blue_logo.png">
            <a:extLst>
              <a:ext uri="{FF2B5EF4-FFF2-40B4-BE49-F238E27FC236}">
                <a16:creationId xmlns:a16="http://schemas.microsoft.com/office/drawing/2014/main" id="{F0ED9CCF-E084-87BB-14EF-C844A7C69206}"/>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AADA08E6-DC5C-F30F-C21A-206ACCCD3E17}"/>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56" name="Compliance Evaluations of Inductive WPT, Okinawa, 2024">
            <a:extLst>
              <a:ext uri="{FF2B5EF4-FFF2-40B4-BE49-F238E27FC236}">
                <a16:creationId xmlns:a16="http://schemas.microsoft.com/office/drawing/2014/main" id="{19902BEB-B28B-7885-3FBD-734A57309608}"/>
              </a:ext>
            </a:extLst>
          </p:cNvPr>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18A3FFEF-F7AA-D21F-15CD-2512C7E1F96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7559960B-B777-9FA9-7A01-9E4B6A499CC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8523831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59B9-B482-0AD6-BE30-B5B079CB17E3}"/>
              </a:ext>
            </a:extLst>
          </p:cNvPr>
          <p:cNvSpPr>
            <a:spLocks noGrp="1"/>
          </p:cNvSpPr>
          <p:nvPr>
            <p:ph type="title"/>
          </p:nvPr>
        </p:nvSpPr>
        <p:spPr/>
        <p:txBody>
          <a:bodyPr/>
          <a:lstStyle/>
          <a:p>
            <a:r>
              <a:rPr lang="en-GB" dirty="0"/>
              <a:t>Evaluation</a:t>
            </a:r>
            <a:endParaRPr lang="en-CH" dirty="0"/>
          </a:p>
        </p:txBody>
      </p:sp>
      <p:sp>
        <p:nvSpPr>
          <p:cNvPr id="4" name="Compliance Evaluations of Inductive WPT, Okinawa, 2024">
            <a:extLst>
              <a:ext uri="{FF2B5EF4-FFF2-40B4-BE49-F238E27FC236}">
                <a16:creationId xmlns:a16="http://schemas.microsoft.com/office/drawing/2014/main" id="{1CCF440D-6772-C6AC-E391-72EE7D4233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a:extLst>
              <a:ext uri="{FF2B5EF4-FFF2-40B4-BE49-F238E27FC236}">
                <a16:creationId xmlns:a16="http://schemas.microsoft.com/office/drawing/2014/main" id="{0DC01A53-257B-17DC-785B-552C0C20B00C}"/>
              </a:ext>
            </a:extLst>
          </p:cNvPr>
          <p:cNvPicPr>
            <a:picLocks noChangeAspect="1"/>
          </p:cNvPicPr>
          <p:nvPr/>
        </p:nvPicPr>
        <p:blipFill>
          <a:blip r:embed="rId2"/>
          <a:stretch>
            <a:fillRect/>
          </a:stretch>
        </p:blipFill>
        <p:spPr>
          <a:xfrm>
            <a:off x="26137964" y="7045823"/>
            <a:ext cx="3993954" cy="4826692"/>
          </a:xfrm>
          <a:prstGeom prst="rect">
            <a:avLst/>
          </a:prstGeom>
        </p:spPr>
      </p:pic>
      <p:pic>
        <p:nvPicPr>
          <p:cNvPr id="8" name="Content Placeholder 4">
            <a:extLst>
              <a:ext uri="{FF2B5EF4-FFF2-40B4-BE49-F238E27FC236}">
                <a16:creationId xmlns:a16="http://schemas.microsoft.com/office/drawing/2014/main" id="{E8BE3684-CF0A-857B-D510-96D534ABADA0}"/>
              </a:ext>
            </a:extLst>
          </p:cNvPr>
          <p:cNvPicPr>
            <a:picLocks noChangeAspect="1"/>
          </p:cNvPicPr>
          <p:nvPr/>
        </p:nvPicPr>
        <p:blipFill>
          <a:blip r:embed="rId3"/>
          <a:stretch>
            <a:fillRect/>
          </a:stretch>
        </p:blipFill>
        <p:spPr>
          <a:xfrm>
            <a:off x="25954046" y="991617"/>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9" name="Rectangle 8">
            <a:extLst>
              <a:ext uri="{FF2B5EF4-FFF2-40B4-BE49-F238E27FC236}">
                <a16:creationId xmlns:a16="http://schemas.microsoft.com/office/drawing/2014/main" id="{43810C34-6ACA-2E0D-A668-CAF94F312CFE}"/>
              </a:ext>
            </a:extLst>
          </p:cNvPr>
          <p:cNvSpPr/>
          <p:nvPr/>
        </p:nvSpPr>
        <p:spPr>
          <a:xfrm>
            <a:off x="3535291" y="2467017"/>
            <a:ext cx="18387315" cy="9664184"/>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lvl="0" indent="0" algn="l" defTabSz="1409700" rtl="0" eaLnBrk="1" fontAlgn="auto" latinLnBrk="0" hangingPunct="0">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bg1"/>
                </a:solidFill>
                <a:effectLst/>
                <a:uLnTx/>
                <a:uFill>
                  <a:solidFill>
                    <a:srgbClr val="000000"/>
                  </a:solidFill>
                </a:uFill>
                <a:latin typeface="Helvetica Neue Light"/>
                <a:sym typeface="Helvetica Neue Light"/>
              </a:rPr>
              <a:t>MetaModeling UX - Setup</a:t>
            </a:r>
            <a:endParaRPr kumimoji="0" lang="en-CH" sz="2800" b="1" i="0" u="none" strike="noStrike" kern="0" cap="none" spc="0" normalizeH="0" baseline="0" noProof="0" dirty="0">
              <a:ln>
                <a:noFill/>
              </a:ln>
              <a:solidFill>
                <a:schemeClr val="bg1"/>
              </a:solidFill>
              <a:effectLst/>
              <a:uLnTx/>
              <a:uFill>
                <a:solidFill>
                  <a:srgbClr val="000000"/>
                </a:solidFill>
              </a:uFill>
              <a:latin typeface="Helvetica Neue Ligh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Pipeline Evaluation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 sweep: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 	</a:t>
            </a:r>
            <a:r>
              <a:rPr lang="en-GB" dirty="0" err="1">
                <a:solidFill>
                  <a:schemeClr val="bg1"/>
                </a:solidFill>
              </a:rPr>
              <a:t>Npoints</a:t>
            </a:r>
            <a:r>
              <a:rPr lang="en-GB" dirty="0">
                <a:solidFill>
                  <a:schemeClr val="bg1"/>
                </a:solidFill>
              </a:rPr>
              <a:t>: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Run parameter sweep: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2" name="Picture 11">
            <a:extLst>
              <a:ext uri="{FF2B5EF4-FFF2-40B4-BE49-F238E27FC236}">
                <a16:creationId xmlns:a16="http://schemas.microsoft.com/office/drawing/2014/main" id="{2E6D5643-AD56-1C27-0E1C-52D94F4C6098}"/>
              </a:ext>
            </a:extLst>
          </p:cNvPr>
          <p:cNvPicPr>
            <a:picLocks noChangeAspect="1"/>
          </p:cNvPicPr>
          <p:nvPr/>
        </p:nvPicPr>
        <p:blipFill>
          <a:blip r:embed="rId4"/>
          <a:stretch>
            <a:fillRect/>
          </a:stretch>
        </p:blipFill>
        <p:spPr>
          <a:xfrm>
            <a:off x="4424501" y="3980974"/>
            <a:ext cx="2162477" cy="409632"/>
          </a:xfrm>
          <a:prstGeom prst="rect">
            <a:avLst/>
          </a:prstGeom>
        </p:spPr>
      </p:pic>
      <p:pic>
        <p:nvPicPr>
          <p:cNvPr id="13" name="Picture 12">
            <a:extLst>
              <a:ext uri="{FF2B5EF4-FFF2-40B4-BE49-F238E27FC236}">
                <a16:creationId xmlns:a16="http://schemas.microsoft.com/office/drawing/2014/main" id="{08482148-0078-BFE3-EFCC-19681A9497BC}"/>
              </a:ext>
            </a:extLst>
          </p:cNvPr>
          <p:cNvPicPr>
            <a:picLocks noChangeAspect="1"/>
          </p:cNvPicPr>
          <p:nvPr/>
        </p:nvPicPr>
        <p:blipFill>
          <a:blip r:embed="rId5"/>
          <a:stretch>
            <a:fillRect/>
          </a:stretch>
        </p:blipFill>
        <p:spPr>
          <a:xfrm>
            <a:off x="6004562" y="6141781"/>
            <a:ext cx="762064" cy="515980"/>
          </a:xfrm>
          <a:prstGeom prst="rect">
            <a:avLst/>
          </a:prstGeom>
        </p:spPr>
      </p:pic>
      <p:pic>
        <p:nvPicPr>
          <p:cNvPr id="20" name="Picture 19">
            <a:extLst>
              <a:ext uri="{FF2B5EF4-FFF2-40B4-BE49-F238E27FC236}">
                <a16:creationId xmlns:a16="http://schemas.microsoft.com/office/drawing/2014/main" id="{5A3A9713-A8F6-061C-B580-925B51C884D7}"/>
              </a:ext>
            </a:extLst>
          </p:cNvPr>
          <p:cNvPicPr>
            <a:picLocks noChangeAspect="1"/>
          </p:cNvPicPr>
          <p:nvPr/>
        </p:nvPicPr>
        <p:blipFill>
          <a:blip r:embed="rId6"/>
          <a:stretch>
            <a:fillRect/>
          </a:stretch>
        </p:blipFill>
        <p:spPr>
          <a:xfrm>
            <a:off x="6891058" y="4786797"/>
            <a:ext cx="204817" cy="409633"/>
          </a:xfrm>
          <a:prstGeom prst="rect">
            <a:avLst/>
          </a:prstGeom>
        </p:spPr>
      </p:pic>
      <p:pic>
        <p:nvPicPr>
          <p:cNvPr id="24" name="Picture 23">
            <a:extLst>
              <a:ext uri="{FF2B5EF4-FFF2-40B4-BE49-F238E27FC236}">
                <a16:creationId xmlns:a16="http://schemas.microsoft.com/office/drawing/2014/main" id="{B9D02354-97F6-13F9-277D-0D243E9F506F}"/>
              </a:ext>
            </a:extLst>
          </p:cNvPr>
          <p:cNvPicPr>
            <a:picLocks noChangeAspect="1"/>
          </p:cNvPicPr>
          <p:nvPr/>
        </p:nvPicPr>
        <p:blipFill>
          <a:blip r:embed="rId7"/>
          <a:stretch>
            <a:fillRect/>
          </a:stretch>
        </p:blipFill>
        <p:spPr>
          <a:xfrm>
            <a:off x="6537994" y="4786798"/>
            <a:ext cx="228632" cy="409632"/>
          </a:xfrm>
          <a:prstGeom prst="rect">
            <a:avLst/>
          </a:prstGeom>
        </p:spPr>
      </p:pic>
      <p:pic>
        <p:nvPicPr>
          <p:cNvPr id="26" name="Picture 25">
            <a:extLst>
              <a:ext uri="{FF2B5EF4-FFF2-40B4-BE49-F238E27FC236}">
                <a16:creationId xmlns:a16="http://schemas.microsoft.com/office/drawing/2014/main" id="{84383BD5-E992-F0D3-656C-A3433CCB18A0}"/>
              </a:ext>
            </a:extLst>
          </p:cNvPr>
          <p:cNvPicPr>
            <a:picLocks noChangeAspect="1"/>
          </p:cNvPicPr>
          <p:nvPr/>
        </p:nvPicPr>
        <p:blipFill>
          <a:blip r:embed="rId8"/>
          <a:stretch>
            <a:fillRect/>
          </a:stretch>
        </p:blipFill>
        <p:spPr>
          <a:xfrm>
            <a:off x="8716238" y="4786797"/>
            <a:ext cx="352474" cy="409632"/>
          </a:xfrm>
          <a:prstGeom prst="rect">
            <a:avLst/>
          </a:prstGeom>
        </p:spPr>
      </p:pic>
      <p:pic>
        <p:nvPicPr>
          <p:cNvPr id="28" name="Picture 27">
            <a:extLst>
              <a:ext uri="{FF2B5EF4-FFF2-40B4-BE49-F238E27FC236}">
                <a16:creationId xmlns:a16="http://schemas.microsoft.com/office/drawing/2014/main" id="{985161C1-E8D7-5477-195C-BA16923BDE31}"/>
              </a:ext>
            </a:extLst>
          </p:cNvPr>
          <p:cNvPicPr>
            <a:picLocks noChangeAspect="1"/>
          </p:cNvPicPr>
          <p:nvPr/>
        </p:nvPicPr>
        <p:blipFill>
          <a:blip r:embed="rId9"/>
          <a:stretch>
            <a:fillRect/>
          </a:stretch>
        </p:blipFill>
        <p:spPr>
          <a:xfrm>
            <a:off x="3534508" y="11532798"/>
            <a:ext cx="1221532" cy="591915"/>
          </a:xfrm>
          <a:prstGeom prst="rect">
            <a:avLst/>
          </a:prstGeom>
        </p:spPr>
      </p:pic>
      <p:pic>
        <p:nvPicPr>
          <p:cNvPr id="30" name="Picture 29" descr="A graph with green dots&#10;&#10;Description automatically generated">
            <a:extLst>
              <a:ext uri="{FF2B5EF4-FFF2-40B4-BE49-F238E27FC236}">
                <a16:creationId xmlns:a16="http://schemas.microsoft.com/office/drawing/2014/main" id="{C1A9E4D6-6C9E-2095-682D-EDB8C8473B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0015" y="6883071"/>
            <a:ext cx="3142522" cy="2691696"/>
          </a:xfrm>
          <a:prstGeom prst="rect">
            <a:avLst/>
          </a:prstGeom>
        </p:spPr>
      </p:pic>
      <p:pic>
        <p:nvPicPr>
          <p:cNvPr id="31" name="Picture 30">
            <a:extLst>
              <a:ext uri="{FF2B5EF4-FFF2-40B4-BE49-F238E27FC236}">
                <a16:creationId xmlns:a16="http://schemas.microsoft.com/office/drawing/2014/main" id="{A8969919-953E-0A45-B424-4A0B9F31981B}"/>
              </a:ext>
            </a:extLst>
          </p:cNvPr>
          <p:cNvPicPr>
            <a:picLocks noChangeAspect="1"/>
          </p:cNvPicPr>
          <p:nvPr/>
        </p:nvPicPr>
        <p:blipFill>
          <a:blip r:embed="rId11"/>
          <a:stretch>
            <a:fillRect/>
          </a:stretch>
        </p:blipFill>
        <p:spPr>
          <a:xfrm>
            <a:off x="21300987" y="11602485"/>
            <a:ext cx="619211" cy="533474"/>
          </a:xfrm>
          <a:prstGeom prst="rect">
            <a:avLst/>
          </a:prstGeom>
        </p:spPr>
      </p:pic>
      <p:cxnSp>
        <p:nvCxnSpPr>
          <p:cNvPr id="32" name="Straight Arrow Connector 31">
            <a:extLst>
              <a:ext uri="{FF2B5EF4-FFF2-40B4-BE49-F238E27FC236}">
                <a16:creationId xmlns:a16="http://schemas.microsoft.com/office/drawing/2014/main" id="{CB4B5C29-B284-8752-B466-20ECAD19B3CF}"/>
              </a:ext>
            </a:extLst>
          </p:cNvPr>
          <p:cNvCxnSpPr>
            <a:cxnSpLocks/>
          </p:cNvCxnSpPr>
          <p:nvPr/>
        </p:nvCxnSpPr>
        <p:spPr>
          <a:xfrm>
            <a:off x="19113500" y="11023600"/>
            <a:ext cx="2187487" cy="69850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6531F725-632C-DEE9-E693-1E8AD354F815}"/>
              </a:ext>
            </a:extLst>
          </p:cNvPr>
          <p:cNvSpPr/>
          <p:nvPr/>
        </p:nvSpPr>
        <p:spPr>
          <a:xfrm>
            <a:off x="13551230" y="11023602"/>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similar to S4L, an icon in the bottom right allows to open the “running jobs” interface; and in the future, a view of all jobs in the database (with filters, etc)</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37" name="Picture 36">
            <a:extLst>
              <a:ext uri="{FF2B5EF4-FFF2-40B4-BE49-F238E27FC236}">
                <a16:creationId xmlns:a16="http://schemas.microsoft.com/office/drawing/2014/main" id="{DCE8BAD0-9949-2A9E-807A-3F1DC4B9499E}"/>
              </a:ext>
            </a:extLst>
          </p:cNvPr>
          <p:cNvPicPr>
            <a:picLocks noChangeAspect="1"/>
          </p:cNvPicPr>
          <p:nvPr/>
        </p:nvPicPr>
        <p:blipFill>
          <a:blip r:embed="rId12"/>
          <a:stretch>
            <a:fillRect/>
          </a:stretch>
        </p:blipFill>
        <p:spPr>
          <a:xfrm>
            <a:off x="13553638" y="7853203"/>
            <a:ext cx="5444807" cy="315911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Rounded Corners 2">
            <a:extLst>
              <a:ext uri="{FF2B5EF4-FFF2-40B4-BE49-F238E27FC236}">
                <a16:creationId xmlns:a16="http://schemas.microsoft.com/office/drawing/2014/main" id="{499F4897-D05F-5585-F998-CF0B3FA57669}"/>
              </a:ext>
            </a:extLst>
          </p:cNvPr>
          <p:cNvSpPr/>
          <p:nvPr/>
        </p:nvSpPr>
        <p:spPr>
          <a:xfrm>
            <a:off x="3532883" y="244715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3914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B88E-20DA-B4B5-93A9-BAB5EAE43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27022-DC92-5981-A288-185BF28244EC}"/>
              </a:ext>
            </a:extLst>
          </p:cNvPr>
          <p:cNvSpPr>
            <a:spLocks noGrp="1"/>
          </p:cNvSpPr>
          <p:nvPr>
            <p:ph type="title"/>
          </p:nvPr>
        </p:nvSpPr>
        <p:spPr/>
        <p:txBody>
          <a:bodyPr/>
          <a:lstStyle/>
          <a:p>
            <a:r>
              <a:rPr lang="en-GB" dirty="0"/>
              <a:t>Example Applications: Optimization</a:t>
            </a:r>
            <a:endParaRPr lang="en-CH" dirty="0"/>
          </a:p>
        </p:txBody>
      </p:sp>
      <p:pic>
        <p:nvPicPr>
          <p:cNvPr id="5" name="Picture 4">
            <a:extLst>
              <a:ext uri="{FF2B5EF4-FFF2-40B4-BE49-F238E27FC236}">
                <a16:creationId xmlns:a16="http://schemas.microsoft.com/office/drawing/2014/main" id="{EA3C4AEF-A4AD-27D7-1A2F-574476BAB331}"/>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84B55E76-DDD6-9798-0D71-A05A5E9B94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84C1AC92-FC82-935A-F1C1-D6C892B9D1B5}"/>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CE69BD4F-10C0-E80C-DABD-C7F27BCADBFF}"/>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A1DB4FBE-29B1-FADF-D54E-0A4049074668}"/>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93743C22-FE91-F7AF-C3BD-E4FF725116A0}"/>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5" name="Picture 14">
            <a:extLst>
              <a:ext uri="{FF2B5EF4-FFF2-40B4-BE49-F238E27FC236}">
                <a16:creationId xmlns:a16="http://schemas.microsoft.com/office/drawing/2014/main" id="{A6B25FE7-247A-EDD0-9CA1-00AA322ED09F}"/>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D43FD283-D3C6-0606-6DE7-C361ADA3FE67}"/>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8C215D3E-E4CE-BF85-F0A6-391F443E0AA0}"/>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4A4CB02-7479-26AF-0E23-30754677EFC5}"/>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8ADFC772-13D0-B9BA-F489-E5726B79DFCD}"/>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9C8EA71A-B42D-39F5-26B4-16304DE7BDF7}"/>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8751023C-358C-EF7B-71B6-667086CE7700}"/>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9C384752-CF03-B658-76C8-9E009FF78903}"/>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49F79659-D0B7-37E3-23B0-6C6269597081}"/>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28D2707D-BE1D-754F-1500-7B25B52BDA13}"/>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BA7AEB17-18B8-8973-098C-7B93D9497BBA}"/>
              </a:ext>
            </a:extLst>
          </p:cNvPr>
          <p:cNvPicPr>
            <a:picLocks noChangeAspect="1"/>
          </p:cNvPicPr>
          <p:nvPr/>
        </p:nvPicPr>
        <p:blipFill>
          <a:blip r:embed="rId13"/>
          <a:stretch>
            <a:fillRect/>
          </a:stretch>
        </p:blipFill>
        <p:spPr>
          <a:xfrm>
            <a:off x="5607116" y="7447424"/>
            <a:ext cx="3929513" cy="3929513"/>
          </a:xfrm>
          <a:prstGeom prst="rect">
            <a:avLst/>
          </a:prstGeom>
        </p:spPr>
      </p:pic>
    </p:spTree>
    <p:extLst>
      <p:ext uri="{BB962C8B-B14F-4D97-AF65-F5344CB8AC3E}">
        <p14:creationId xmlns:p14="http://schemas.microsoft.com/office/powerpoint/2010/main" val="2343682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E2E2-C568-7EB3-A20D-992A927D2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916E6-4CE2-EDF5-75C6-A26BA0354F74}"/>
              </a:ext>
            </a:extLst>
          </p:cNvPr>
          <p:cNvSpPr>
            <a:spLocks noGrp="1"/>
          </p:cNvSpPr>
          <p:nvPr>
            <p:ph type="title"/>
          </p:nvPr>
        </p:nvSpPr>
        <p:spPr/>
        <p:txBody>
          <a:bodyPr>
            <a:normAutofit fontScale="90000"/>
          </a:bodyPr>
          <a:lstStyle/>
          <a:p>
            <a:r>
              <a:rPr lang="en-GB" dirty="0"/>
              <a:t>Example Applications: Surrogate-based Optimization</a:t>
            </a:r>
            <a:endParaRPr lang="en-CH" dirty="0"/>
          </a:p>
        </p:txBody>
      </p:sp>
      <p:pic>
        <p:nvPicPr>
          <p:cNvPr id="5" name="Picture 4">
            <a:extLst>
              <a:ext uri="{FF2B5EF4-FFF2-40B4-BE49-F238E27FC236}">
                <a16:creationId xmlns:a16="http://schemas.microsoft.com/office/drawing/2014/main" id="{23A285A7-F65A-BA31-3CA7-942BF7EA0A70}"/>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0F7FCC27-D4C4-8316-B079-5CA395D5752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27D939AE-4F75-86D3-7666-5EF7C36E19C1}"/>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D38DDD87-36B1-EF92-E05A-D243442881BD}"/>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Surrogate-based 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7EB44F84-001C-1DB9-FB02-4E297D2DDB0F}"/>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A71E16B4-2311-3346-232C-FDED03968AD5}"/>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5" name="Picture 14">
            <a:extLst>
              <a:ext uri="{FF2B5EF4-FFF2-40B4-BE49-F238E27FC236}">
                <a16:creationId xmlns:a16="http://schemas.microsoft.com/office/drawing/2014/main" id="{3671F7F4-78C4-D63F-B314-AF0871BD9A76}"/>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E1625D60-8E4E-9266-ABB8-72F193C20E08}"/>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32C5AF3D-2F3A-FE82-4C83-10B7CAF17002}"/>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2DC4CD1-7FB9-F8C9-848C-731FF727B607}"/>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DD2BF818-9BE2-A5D7-EF6C-27DB4A0E57BF}"/>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E5A79ECB-4708-49FB-8B89-ECBE0983694D}"/>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51745CDA-6A20-82CB-A9DC-427D1F8F48CB}"/>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4583B095-F8DB-CF88-A035-DF98E9AC76FC}"/>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9C02C5BA-2AF5-B6B0-A7DC-ED824C75F43E}"/>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B752AED7-9176-3CDD-668A-C653570C9294}"/>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34444AF0-1ACD-0693-A76E-EBEBCAF10007}"/>
              </a:ext>
            </a:extLst>
          </p:cNvPr>
          <p:cNvPicPr>
            <a:picLocks noChangeAspect="1"/>
          </p:cNvPicPr>
          <p:nvPr/>
        </p:nvPicPr>
        <p:blipFill>
          <a:blip r:embed="rId13"/>
          <a:stretch>
            <a:fillRect/>
          </a:stretch>
        </p:blipFill>
        <p:spPr>
          <a:xfrm>
            <a:off x="4904518" y="7749765"/>
            <a:ext cx="4480113" cy="3360085"/>
          </a:xfrm>
          <a:prstGeom prst="rect">
            <a:avLst/>
          </a:prstGeom>
        </p:spPr>
      </p:pic>
      <p:pic>
        <p:nvPicPr>
          <p:cNvPr id="16" name="Picture 15">
            <a:extLst>
              <a:ext uri="{FF2B5EF4-FFF2-40B4-BE49-F238E27FC236}">
                <a16:creationId xmlns:a16="http://schemas.microsoft.com/office/drawing/2014/main" id="{BBDD0ACB-C379-CCD1-1E3A-69788E949546}"/>
              </a:ext>
            </a:extLst>
          </p:cNvPr>
          <p:cNvPicPr>
            <a:picLocks noChangeAspect="1"/>
          </p:cNvPicPr>
          <p:nvPr/>
        </p:nvPicPr>
        <p:blipFill>
          <a:blip r:embed="rId14"/>
          <a:stretch>
            <a:fillRect/>
          </a:stretch>
        </p:blipFill>
        <p:spPr>
          <a:xfrm>
            <a:off x="12816965" y="7639105"/>
            <a:ext cx="3372050" cy="3372050"/>
          </a:xfrm>
          <a:prstGeom prst="rect">
            <a:avLst/>
          </a:prstGeom>
        </p:spPr>
      </p:pic>
      <p:pic>
        <p:nvPicPr>
          <p:cNvPr id="20" name="Picture 19">
            <a:extLst>
              <a:ext uri="{FF2B5EF4-FFF2-40B4-BE49-F238E27FC236}">
                <a16:creationId xmlns:a16="http://schemas.microsoft.com/office/drawing/2014/main" id="{C0F03463-E38D-0C9C-801B-BD83932C533C}"/>
              </a:ext>
            </a:extLst>
          </p:cNvPr>
          <p:cNvPicPr>
            <a:picLocks noChangeAspect="1"/>
          </p:cNvPicPr>
          <p:nvPr/>
        </p:nvPicPr>
        <p:blipFill>
          <a:blip r:embed="rId15"/>
          <a:srcRect b="48029"/>
          <a:stretch/>
        </p:blipFill>
        <p:spPr>
          <a:xfrm rot="5400000" flipV="1">
            <a:off x="9562613" y="8763247"/>
            <a:ext cx="2908614" cy="1333121"/>
          </a:xfrm>
          <a:prstGeom prst="rect">
            <a:avLst/>
          </a:prstGeom>
        </p:spPr>
      </p:pic>
    </p:spTree>
    <p:extLst>
      <p:ext uri="{BB962C8B-B14F-4D97-AF65-F5344CB8AC3E}">
        <p14:creationId xmlns:p14="http://schemas.microsoft.com/office/powerpoint/2010/main" val="84089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0A7A9-7253-7028-03F4-E007E81D926A}"/>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13F6BE9A-1537-F8DE-65F4-2842D0B1FD90}"/>
              </a:ext>
            </a:extLst>
          </p:cNvPr>
          <p:cNvSpPr txBox="1">
            <a:spLocks noGrp="1"/>
          </p:cNvSpPr>
          <p:nvPr>
            <p:ph type="title"/>
          </p:nvPr>
        </p:nvSpPr>
        <p:spPr>
          <a:prstGeom prst="rect">
            <a:avLst/>
          </a:prstGeom>
        </p:spPr>
        <p:txBody>
          <a:bodyPr/>
          <a:lstStyle/>
          <a:p>
            <a:r>
              <a:rPr lang="en-GB" dirty="0"/>
              <a:t>Conclusions</a:t>
            </a:r>
            <a:endParaRPr dirty="0"/>
          </a:p>
        </p:txBody>
      </p:sp>
      <p:pic>
        <p:nvPicPr>
          <p:cNvPr id="154" name="ITIS_Blue_logo.png" descr="ITIS_Blue_logo.png">
            <a:extLst>
              <a:ext uri="{FF2B5EF4-FFF2-40B4-BE49-F238E27FC236}">
                <a16:creationId xmlns:a16="http://schemas.microsoft.com/office/drawing/2014/main" id="{F137D579-EA70-0578-D819-4B7DD244966F}"/>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734DE97E-9CF6-4512-A7E6-6C1552A780DF}"/>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56" name="Compliance Evaluations of Inductive WPT, Okinawa, 2024">
            <a:extLst>
              <a:ext uri="{FF2B5EF4-FFF2-40B4-BE49-F238E27FC236}">
                <a16:creationId xmlns:a16="http://schemas.microsoft.com/office/drawing/2014/main" id="{C881E2B4-0749-7FAC-13C7-932F8220E62D}"/>
              </a:ext>
            </a:extLst>
          </p:cNvPr>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88A1282F-6BFB-F679-0097-3D5E85FA8070}"/>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CB3417F5-FAAE-A7E4-7D71-ED102032797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4457007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cNvSpPr txBox="1">
            <a:spLocks noGrp="1"/>
          </p:cNvSpPr>
          <p:nvPr>
            <p:ph type="title"/>
          </p:nvPr>
        </p:nvSpPr>
        <p:spPr>
          <a:xfrm>
            <a:off x="598042" y="702972"/>
            <a:ext cx="22472651" cy="1473770"/>
          </a:xfrm>
        </p:spPr>
        <p:txBody>
          <a:bodyPr/>
          <a:lstStyle/>
          <a:p>
            <a:r>
              <a:rPr lang="en-US"/>
              <a:t>Content</a:t>
            </a:r>
          </a:p>
        </p:txBody>
      </p:sp>
      <p:sp>
        <p:nvSpPr>
          <p:cNvPr id="147" name="Background…"/>
          <p:cNvSpPr txBox="1">
            <a:spLocks noGrp="1"/>
          </p:cNvSpPr>
          <p:nvPr>
            <p:ph type="body" idx="1"/>
          </p:nvPr>
        </p:nvSpPr>
        <p:spPr>
          <a:xfrm>
            <a:off x="575665" y="2498835"/>
            <a:ext cx="23129306" cy="9783144"/>
          </a:xfrm>
        </p:spPr>
        <p:txBody>
          <a:bodyPr/>
          <a:lstStyle/>
          <a:p>
            <a:pPr lvl="1"/>
            <a:r>
              <a:rPr lang="en-US" dirty="0"/>
              <a:t>Background &amp; Objectives</a:t>
            </a:r>
          </a:p>
          <a:p>
            <a:pPr lvl="1"/>
            <a:r>
              <a:rPr lang="en-US" dirty="0"/>
              <a:t>Setup &amp; Surrogate Model Building</a:t>
            </a:r>
          </a:p>
          <a:p>
            <a:pPr lvl="1"/>
            <a:r>
              <a:rPr lang="en-US" dirty="0"/>
              <a:t>Example Applications</a:t>
            </a:r>
          </a:p>
          <a:p>
            <a:pPr lvl="1"/>
            <a:r>
              <a:rPr lang="en-US" dirty="0"/>
              <a:t>Next Steps</a:t>
            </a:r>
          </a:p>
          <a:p>
            <a:pPr lvl="1"/>
            <a:r>
              <a:rPr lang="en-US" dirty="0"/>
              <a:t>Conclusions</a:t>
            </a:r>
          </a:p>
        </p:txBody>
      </p:sp>
      <p:sp>
        <p:nvSpPr>
          <p:cNvPr id="148" name="Slide Number"/>
          <p:cNvSpPr txBox="1">
            <a:spLocks noGrp="1"/>
          </p:cNvSpPr>
          <p:nvPr>
            <p:ph type="sldNum" sz="quarter" idx="2"/>
          </p:nvPr>
        </p:nvSpPr>
        <p:spPr>
          <a:xfrm>
            <a:off x="11950700" y="12982020"/>
            <a:ext cx="461671" cy="4699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CH"/>
              <a:pPr/>
              <a:t>2</a:t>
            </a:fld>
            <a:endParaRPr lang="en-CH"/>
          </a:p>
        </p:txBody>
      </p:sp>
      <p:pic>
        <p:nvPicPr>
          <p:cNvPr id="149"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2" name="Compliance Evaluations of Inductive WPT, Okinawa, 2024">
            <a:extLst>
              <a:ext uri="{FF2B5EF4-FFF2-40B4-BE49-F238E27FC236}">
                <a16:creationId xmlns:a16="http://schemas.microsoft.com/office/drawing/2014/main" id="{97025E48-F351-5140-7321-97EE92A1F89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clusions (Final Slide)"/>
          <p:cNvSpPr txBox="1">
            <a:spLocks noGrp="1"/>
          </p:cNvSpPr>
          <p:nvPr>
            <p:ph type="title"/>
          </p:nvPr>
        </p:nvSpPr>
        <p:spPr>
          <a:prstGeom prst="rect">
            <a:avLst/>
          </a:prstGeom>
        </p:spPr>
        <p:txBody>
          <a:bodyPr/>
          <a:lstStyle/>
          <a:p>
            <a:r>
              <a:rPr dirty="0"/>
              <a:t>Conclusions</a:t>
            </a:r>
          </a:p>
        </p:txBody>
      </p:sp>
      <p:sp>
        <p:nvSpPr>
          <p:cNvPr id="222" name="real punch lines…"/>
          <p:cNvSpPr txBox="1">
            <a:spLocks noGrp="1"/>
          </p:cNvSpPr>
          <p:nvPr>
            <p:ph type="body" idx="1"/>
          </p:nvPr>
        </p:nvSpPr>
        <p:spPr>
          <a:prstGeom prst="rect">
            <a:avLst/>
          </a:prstGeom>
        </p:spPr>
        <p:txBody>
          <a:bodyPr/>
          <a:lstStyle/>
          <a:p>
            <a:pPr marL="596900" lvl="1" indent="-596900" defTabSz="1325117">
              <a:spcBef>
                <a:spcPts val="1600"/>
              </a:spcBef>
              <a:buBlip>
                <a:blip r:embed="rId2"/>
              </a:buBlip>
              <a:defRPr sz="4700"/>
            </a:pPr>
            <a:r>
              <a:rPr lang="en-GB" dirty="0"/>
              <a:t>metamodeling UX can provide high-value insights &amp; analytics to existing users</a:t>
            </a:r>
          </a:p>
          <a:p>
            <a:pPr marL="596900" lvl="1" indent="-596900" defTabSz="1325117">
              <a:spcBef>
                <a:spcPts val="1600"/>
              </a:spcBef>
              <a:buBlip>
                <a:blip r:embed="rId2"/>
              </a:buBlip>
              <a:defRPr sz="4700"/>
            </a:pPr>
            <a:r>
              <a:rPr lang="en-GB" dirty="0"/>
              <a:t>enhanced capabilities can support growth of user base</a:t>
            </a:r>
          </a:p>
          <a:p>
            <a:pPr marL="596900" lvl="3" indent="-596900" defTabSz="1325117">
              <a:spcBef>
                <a:spcPts val="1900"/>
              </a:spcBef>
              <a:buBlip>
                <a:blip r:embed="rId3"/>
              </a:buBlip>
              <a:defRPr sz="4700"/>
            </a:pPr>
            <a:r>
              <a:rPr lang="en-US" dirty="0"/>
              <a:t>increased computational (simulation) revenues for ZMT &amp; IT’IS</a:t>
            </a:r>
          </a:p>
          <a:p>
            <a:pPr marL="0" lvl="1" indent="0" defTabSz="1325117">
              <a:spcBef>
                <a:spcPts val="1600"/>
              </a:spcBef>
              <a:buNone/>
              <a:defRPr sz="4700"/>
            </a:pPr>
            <a:endParaRPr lang="en-CH"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pic>
        <p:nvPicPr>
          <p:cNvPr id="224" name="ITIS_Blue_logo.png" descr="ITIS_Blue_logo.png"/>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225"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2" name="Compliance Evaluations of Inductive WPT, Okinawa, 2024">
            <a:extLst>
              <a:ext uri="{FF2B5EF4-FFF2-40B4-BE49-F238E27FC236}">
                <a16:creationId xmlns:a16="http://schemas.microsoft.com/office/drawing/2014/main" id="{E28D06FB-A8E7-F3B8-FA9D-427193E1C022}"/>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dd Subtitle (Capital Letters)"/>
          <p:cNvSpPr txBox="1">
            <a:spLocks noGrp="1"/>
          </p:cNvSpPr>
          <p:nvPr>
            <p:ph type="title"/>
          </p:nvPr>
        </p:nvSpPr>
        <p:spPr>
          <a:prstGeom prst="rect">
            <a:avLst/>
          </a:prstGeom>
        </p:spPr>
        <p:txBody>
          <a:bodyPr/>
          <a:lstStyle/>
          <a:p>
            <a:r>
              <a:rPr lang="en-GB" dirty="0"/>
              <a:t>Background &amp; Objectives</a:t>
            </a:r>
            <a:endParaRPr dirty="0"/>
          </a:p>
        </p:txBody>
      </p:sp>
      <p:pic>
        <p:nvPicPr>
          <p:cNvPr id="154"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p:cNvSpPr txBox="1">
            <a:spLocks noGrp="1"/>
          </p:cNvSpPr>
          <p:nvPr>
            <p:ph type="sldNum" sz="quarter" idx="2"/>
          </p:nvPr>
        </p:nvSpPr>
        <p:spPr>
          <a:xfrm>
            <a:off x="12022607" y="12982021"/>
            <a:ext cx="313386"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156"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34226AB2-99DF-0B8C-DFDD-CDC40D88E4CD}"/>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27E87EDB-321C-B550-4601-349AC280C349}"/>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0C14-B589-FB45-4151-0DA7F5B77325}"/>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0192E6E1-0BDB-77F1-4501-178E9084EEC5}"/>
              </a:ext>
            </a:extLst>
          </p:cNvPr>
          <p:cNvSpPr txBox="1">
            <a:spLocks noGrp="1"/>
          </p:cNvSpPr>
          <p:nvPr>
            <p:ph type="title"/>
          </p:nvPr>
        </p:nvSpPr>
        <p:spPr>
          <a:prstGeom prst="rect">
            <a:avLst/>
          </a:prstGeom>
        </p:spPr>
        <p:txBody>
          <a:bodyPr/>
          <a:lstStyle/>
          <a:p>
            <a:r>
              <a:rPr lang="en-GB" dirty="0"/>
              <a:t>What is MMUX?</a:t>
            </a:r>
            <a:endParaRPr dirty="0"/>
          </a:p>
        </p:txBody>
      </p:sp>
      <p:sp>
        <p:nvSpPr>
          <p:cNvPr id="159" name="bullet categories (1st level; only if needed)…">
            <a:extLst>
              <a:ext uri="{FF2B5EF4-FFF2-40B4-BE49-F238E27FC236}">
                <a16:creationId xmlns:a16="http://schemas.microsoft.com/office/drawing/2014/main" id="{70879891-49B1-8B02-058F-6EA31DBAB3E0}"/>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a:t>
            </a:r>
          </a:p>
          <a:p>
            <a:pPr marL="628650" lvl="1" indent="-628650" defTabSz="1395602">
              <a:spcBef>
                <a:spcPts val="1700"/>
              </a:spcBef>
              <a:buBlip>
                <a:blip r:embed="rId3"/>
              </a:buBlip>
              <a:defRPr sz="4950"/>
            </a:pPr>
            <a:r>
              <a:rPr lang="en-GB" dirty="0"/>
              <a:t>meta-modeling is an abstraction of a model to highlight its properties</a:t>
            </a:r>
          </a:p>
          <a:p>
            <a:pPr marL="628650" lvl="1" indent="-628650" defTabSz="1395602">
              <a:spcBef>
                <a:spcPts val="1700"/>
              </a:spcBef>
              <a:buBlip>
                <a:blip r:embed="rId3"/>
              </a:buBlip>
              <a:defRPr sz="4950"/>
            </a:pPr>
            <a:r>
              <a:rPr lang="en-GB" dirty="0"/>
              <a:t>involves the generation of a surrogate model which mimics the input-output relationships of the original model while being much faster/cheaper computationally</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lang="en-GB" dirty="0"/>
              <a:t> </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MMUX: Meta-Modeling User </a:t>
            </a:r>
            <a:r>
              <a:rPr kumimoji="0" lang="en-GB"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eXperience</a:t>
            </a:r>
            <a:endPar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endParaRP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streamlined meta-modeling workflows for real-world applications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automated construction and validation of surrogate models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native integration with OSPARC pipelines and Sim4Life projects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cloud-based</a:t>
            </a:r>
            <a:r>
              <a:rPr lang="en-GB" sz="4950" dirty="0"/>
              <a:t> scalability</a:t>
            </a:r>
            <a:endPar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p:txBody>
      </p:sp>
      <p:sp>
        <p:nvSpPr>
          <p:cNvPr id="160" name="Slide Number">
            <a:extLst>
              <a:ext uri="{FF2B5EF4-FFF2-40B4-BE49-F238E27FC236}">
                <a16:creationId xmlns:a16="http://schemas.microsoft.com/office/drawing/2014/main" id="{3E2E55F3-C82A-7466-DA79-8707CFC65B23}"/>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161" name="ITIS_Blue_logo.png" descr="ITIS_Blue_logo.png">
            <a:extLst>
              <a:ext uri="{FF2B5EF4-FFF2-40B4-BE49-F238E27FC236}">
                <a16:creationId xmlns:a16="http://schemas.microsoft.com/office/drawing/2014/main" id="{42AA0AEA-8DEB-3E96-4E1B-DFE46829B2F1}"/>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E1E5A1DB-EC4D-FC56-B084-C7FF5887A4FE}"/>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26AB90AC-D250-5C5F-7323-BB7C1E4B96A4}"/>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9792630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4439-2133-63E1-7105-D1A6F988454E}"/>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C9A958EF-9675-2F61-83A4-7603EBC329E5}"/>
              </a:ext>
            </a:extLst>
          </p:cNvPr>
          <p:cNvSpPr txBox="1">
            <a:spLocks noGrp="1"/>
          </p:cNvSpPr>
          <p:nvPr>
            <p:ph type="title"/>
          </p:nvPr>
        </p:nvSpPr>
        <p:spPr>
          <a:prstGeom prst="rect">
            <a:avLst/>
          </a:prstGeom>
        </p:spPr>
        <p:txBody>
          <a:bodyPr/>
          <a:lstStyle/>
          <a:p>
            <a:r>
              <a:rPr lang="en-GB" dirty="0"/>
              <a:t>Why MMUX?</a:t>
            </a:r>
            <a:endParaRPr dirty="0"/>
          </a:p>
        </p:txBody>
      </p:sp>
      <p:sp>
        <p:nvSpPr>
          <p:cNvPr id="159" name="bullet categories (1st level; only if needed)…">
            <a:extLst>
              <a:ext uri="{FF2B5EF4-FFF2-40B4-BE49-F238E27FC236}">
                <a16:creationId xmlns:a16="http://schemas.microsoft.com/office/drawing/2014/main" id="{9E715E90-657E-05CC-13DD-EAC65C6173A4}"/>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 enables next-generation in-silico trials</a:t>
            </a:r>
          </a:p>
          <a:p>
            <a:pPr marL="628650" lvl="1" indent="-628650" defTabSz="1395602">
              <a:spcBef>
                <a:spcPts val="1700"/>
              </a:spcBef>
              <a:defRPr sz="4950"/>
            </a:pPr>
            <a:r>
              <a:rPr lang="en-GB" dirty="0"/>
              <a:t>all enabled by our cloud computing infrastructure for scalability and accessibility</a:t>
            </a:r>
            <a:endParaRPr lang="en-US" dirty="0"/>
          </a:p>
          <a:p>
            <a:pPr marL="648000" marR="0" lvl="0" indent="0" algn="l" defTabSz="1395602" eaLnBrk="1" fontAlgn="auto" latinLnBrk="0" hangingPunct="1">
              <a:lnSpc>
                <a:spcPct val="80000"/>
              </a:lnSpc>
              <a:spcBef>
                <a:spcPts val="2600"/>
              </a:spcBef>
              <a:spcAft>
                <a:spcPts val="0"/>
              </a:spcAft>
              <a:buClrTx/>
              <a:buSzTx/>
              <a:buFontTx/>
              <a:buNone/>
              <a:tabLst/>
              <a:defRPr sz="4950"/>
            </a:pPr>
            <a:endParaRPr lang="en-US" sz="4950" dirty="0"/>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easy-to-use </a:t>
            </a:r>
            <a:r>
              <a:rPr kumimoji="0" lang="en-US"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HyperTools</a:t>
            </a: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 for real-world problems</a:t>
            </a:r>
          </a:p>
          <a:p>
            <a:pPr marL="628650" lvl="1" indent="-628650" defTabSz="1395602">
              <a:spcBef>
                <a:spcPts val="1700"/>
              </a:spcBef>
              <a:buBlip>
                <a:blip r:embed="rId3"/>
              </a:buBlip>
              <a:defRPr sz="4950"/>
            </a:pPr>
            <a:r>
              <a:rPr lang="en-GB" dirty="0"/>
              <a:t>explore model variability &amp; uncertainty</a:t>
            </a:r>
          </a:p>
          <a:p>
            <a:pPr marL="628650" lvl="1" indent="-628650" defTabSz="1395602">
              <a:spcBef>
                <a:spcPts val="1700"/>
              </a:spcBef>
              <a:buBlip>
                <a:blip r:embed="rId3"/>
              </a:buBlip>
              <a:defRPr sz="4950"/>
            </a:pPr>
            <a:r>
              <a:rPr lang="en-GB" dirty="0"/>
              <a:t>extensive risk assessment, detection of safety violation conditions</a:t>
            </a:r>
          </a:p>
          <a:p>
            <a:pPr marL="628650" lvl="1" indent="-628650" defTabSz="1395602">
              <a:spcBef>
                <a:spcPts val="1700"/>
              </a:spcBef>
              <a:buBlip>
                <a:blip r:embed="rId3"/>
              </a:buBlip>
              <a:defRPr sz="4950"/>
            </a:pPr>
            <a:r>
              <a:rPr lang="en-GB" dirty="0"/>
              <a:t>performance optimization</a:t>
            </a:r>
          </a:p>
          <a:p>
            <a:pPr marL="628650" lvl="1" indent="-628650" defTabSz="1395602">
              <a:spcBef>
                <a:spcPts val="1700"/>
              </a:spcBef>
              <a:buBlip>
                <a:blip r:embed="rId3"/>
              </a:buBlip>
              <a:defRPr sz="4950"/>
            </a:pPr>
            <a:r>
              <a:rPr lang="en-GB" dirty="0"/>
              <a:t>model-based real-time control</a:t>
            </a:r>
          </a:p>
        </p:txBody>
      </p:sp>
      <p:sp>
        <p:nvSpPr>
          <p:cNvPr id="160" name="Slide Number">
            <a:extLst>
              <a:ext uri="{FF2B5EF4-FFF2-40B4-BE49-F238E27FC236}">
                <a16:creationId xmlns:a16="http://schemas.microsoft.com/office/drawing/2014/main" id="{1CC0D6E9-2949-1185-4829-43B75F1F766B}"/>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161" name="ITIS_Blue_logo.png" descr="ITIS_Blue_logo.png">
            <a:extLst>
              <a:ext uri="{FF2B5EF4-FFF2-40B4-BE49-F238E27FC236}">
                <a16:creationId xmlns:a16="http://schemas.microsoft.com/office/drawing/2014/main" id="{C52C75B4-3E8D-11A3-2E23-D48F8C1D18BD}"/>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3BDF31DF-1BA2-3886-55A3-6F532D59256A}"/>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8C3C233C-2ACD-7E98-0DF0-0C1E601A918C}"/>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5446474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6D6A-9309-41B0-9AC7-C3066ACA2A1D}"/>
              </a:ext>
            </a:extLst>
          </p:cNvPr>
          <p:cNvSpPr>
            <a:spLocks noGrp="1"/>
          </p:cNvSpPr>
          <p:nvPr>
            <p:ph type="ctrTitle"/>
          </p:nvPr>
        </p:nvSpPr>
        <p:spPr/>
        <p:txBody>
          <a:bodyPr/>
          <a:lstStyle/>
          <a:p>
            <a:endParaRPr lang="en-CH"/>
          </a:p>
        </p:txBody>
      </p:sp>
      <p:sp>
        <p:nvSpPr>
          <p:cNvPr id="3" name="Subtitle 2">
            <a:extLst>
              <a:ext uri="{FF2B5EF4-FFF2-40B4-BE49-F238E27FC236}">
                <a16:creationId xmlns:a16="http://schemas.microsoft.com/office/drawing/2014/main" id="{2260680A-C7C5-B3FD-3228-4ACFBD78A72A}"/>
              </a:ext>
            </a:extLst>
          </p:cNvPr>
          <p:cNvSpPr>
            <a:spLocks noGrp="1"/>
          </p:cNvSpPr>
          <p:nvPr>
            <p:ph type="subTitle" idx="1"/>
          </p:nvPr>
        </p:nvSpPr>
        <p:spPr/>
        <p:txBody>
          <a:bodyPr/>
          <a:lstStyle/>
          <a:p>
            <a:endParaRPr lang="en-CH"/>
          </a:p>
        </p:txBody>
      </p:sp>
      <p:pic>
        <p:nvPicPr>
          <p:cNvPr id="5" name="Picture 4">
            <a:extLst>
              <a:ext uri="{FF2B5EF4-FFF2-40B4-BE49-F238E27FC236}">
                <a16:creationId xmlns:a16="http://schemas.microsoft.com/office/drawing/2014/main" id="{4F84F4D9-5D16-9BB8-4E09-B26200157132}"/>
              </a:ext>
            </a:extLst>
          </p:cNvPr>
          <p:cNvPicPr>
            <a:picLocks noChangeAspect="1"/>
          </p:cNvPicPr>
          <p:nvPr/>
        </p:nvPicPr>
        <p:blipFill>
          <a:blip r:embed="rId2"/>
          <a:stretch>
            <a:fillRect/>
          </a:stretch>
        </p:blipFill>
        <p:spPr>
          <a:xfrm>
            <a:off x="0" y="1025368"/>
            <a:ext cx="24384000" cy="11665264"/>
          </a:xfrm>
          <a:prstGeom prst="rect">
            <a:avLst/>
          </a:prstGeom>
        </p:spPr>
      </p:pic>
    </p:spTree>
    <p:extLst>
      <p:ext uri="{BB962C8B-B14F-4D97-AF65-F5344CB8AC3E}">
        <p14:creationId xmlns:p14="http://schemas.microsoft.com/office/powerpoint/2010/main" val="3299671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7BD-D03D-1B52-8AC4-979C647303B5}"/>
              </a:ext>
            </a:extLst>
          </p:cNvPr>
          <p:cNvSpPr>
            <a:spLocks noGrp="1"/>
          </p:cNvSpPr>
          <p:nvPr>
            <p:ph type="title"/>
          </p:nvPr>
        </p:nvSpPr>
        <p:spPr/>
        <p:txBody>
          <a:bodyPr/>
          <a:lstStyle/>
          <a:p>
            <a:r>
              <a:rPr lang="en-GB" dirty="0"/>
              <a:t>Background options (in all of them)</a:t>
            </a:r>
            <a:endParaRPr lang="en-CH" dirty="0"/>
          </a:p>
        </p:txBody>
      </p:sp>
      <p:pic>
        <p:nvPicPr>
          <p:cNvPr id="5" name="Content Placeholder 4">
            <a:extLst>
              <a:ext uri="{FF2B5EF4-FFF2-40B4-BE49-F238E27FC236}">
                <a16:creationId xmlns:a16="http://schemas.microsoft.com/office/drawing/2014/main" id="{83DE41FD-9B72-D8C3-7A98-7C09EDD3C1AF}"/>
              </a:ext>
            </a:extLst>
          </p:cNvPr>
          <p:cNvPicPr>
            <a:picLocks noGrp="1" noChangeAspect="1"/>
          </p:cNvPicPr>
          <p:nvPr>
            <p:ph idx="1"/>
          </p:nvPr>
        </p:nvPicPr>
        <p:blipFill>
          <a:blip r:embed="rId2"/>
          <a:stretch>
            <a:fillRect/>
          </a:stretch>
        </p:blipFill>
        <p:spPr>
          <a:xfrm>
            <a:off x="15968241" y="3631372"/>
            <a:ext cx="7157430" cy="8702676"/>
          </a:xfrm>
        </p:spPr>
      </p:pic>
    </p:spTree>
    <p:extLst>
      <p:ext uri="{BB962C8B-B14F-4D97-AF65-F5344CB8AC3E}">
        <p14:creationId xmlns:p14="http://schemas.microsoft.com/office/powerpoint/2010/main" val="315853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2EF3-2132-FC61-4DBE-2C4F537CA437}"/>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33CBE7B9-AF12-6FB4-2DD5-522288B97778}"/>
              </a:ext>
            </a:extLst>
          </p:cNvPr>
          <p:cNvSpPr txBox="1">
            <a:spLocks noGrp="1"/>
          </p:cNvSpPr>
          <p:nvPr>
            <p:ph type="title"/>
          </p:nvPr>
        </p:nvSpPr>
        <p:spPr>
          <a:prstGeom prst="rect">
            <a:avLst/>
          </a:prstGeom>
        </p:spPr>
        <p:txBody>
          <a:bodyPr/>
          <a:lstStyle/>
          <a:p>
            <a:r>
              <a:rPr lang="en-GB" dirty="0"/>
              <a:t>Setup &amp; Surrogate Model Building</a:t>
            </a:r>
          </a:p>
        </p:txBody>
      </p:sp>
      <p:pic>
        <p:nvPicPr>
          <p:cNvPr id="154" name="ITIS_Blue_logo.png" descr="ITIS_Blue_logo.png">
            <a:extLst>
              <a:ext uri="{FF2B5EF4-FFF2-40B4-BE49-F238E27FC236}">
                <a16:creationId xmlns:a16="http://schemas.microsoft.com/office/drawing/2014/main" id="{3EC9D45B-912C-CADC-7349-926B8C54B312}"/>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11B7EB6D-E5E5-2464-4200-B1EBAF274E5B}"/>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56" name="Compliance Evaluations of Inductive WPT, Okinawa, 2024">
            <a:extLst>
              <a:ext uri="{FF2B5EF4-FFF2-40B4-BE49-F238E27FC236}">
                <a16:creationId xmlns:a16="http://schemas.microsoft.com/office/drawing/2014/main" id="{615ACC7E-B578-69C5-1D0B-57AC92D85992}"/>
              </a:ext>
            </a:extLst>
          </p:cNvPr>
          <p:cNvSpPr txBox="1"/>
          <p:nvPr/>
        </p:nvSpPr>
        <p:spPr>
          <a:xfrm>
            <a:off x="12715438" y="13058221"/>
            <a:ext cx="10057317"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5FEE3677-11EF-0E3F-A38F-DF020B094B85}"/>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5FAD62F0-87E2-B969-E831-11C358C2BA4A}"/>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0916708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BECA9-E9D6-5682-73FD-45EB930BF1D7}"/>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667B947C-9816-20F5-055D-EE283AF1B64A}"/>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3A26339-155F-38A5-B2EE-431265A30BE4}"/>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BD8719B5-2E37-75A2-F787-A975ADD0E95A}"/>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rgbClr val="8300B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002FE068-A033-D128-D0C9-0CBA16B3AC72}"/>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p:spPr>
        </p:pic>
        <p:pic>
          <p:nvPicPr>
            <p:cNvPr id="32" name="Picture 31">
              <a:extLst>
                <a:ext uri="{FF2B5EF4-FFF2-40B4-BE49-F238E27FC236}">
                  <a16:creationId xmlns:a16="http://schemas.microsoft.com/office/drawing/2014/main" id="{86D97284-9A35-D0CC-7BA1-FAC627860B8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p:spPr>
        </p:pic>
      </p:grpSp>
      <p:sp>
        <p:nvSpPr>
          <p:cNvPr id="2" name="Title 1">
            <a:extLst>
              <a:ext uri="{FF2B5EF4-FFF2-40B4-BE49-F238E27FC236}">
                <a16:creationId xmlns:a16="http://schemas.microsoft.com/office/drawing/2014/main" id="{492D096C-3E17-90FC-29E6-08BD59C2B485}"/>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36AB21B4-6652-9347-F1F7-81C0C0536A81}"/>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57847C26-837C-7AB5-FD2D-D7A05D36556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4DEC46CD-8DED-7A94-C663-E913A27CD0F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cxnSp>
        <p:nvCxnSpPr>
          <p:cNvPr id="22" name="Straight Arrow Connector 21">
            <a:extLst>
              <a:ext uri="{FF2B5EF4-FFF2-40B4-BE49-F238E27FC236}">
                <a16:creationId xmlns:a16="http://schemas.microsoft.com/office/drawing/2014/main" id="{A95F61E4-8340-DE81-13E2-74EDBD4FC324}"/>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E2E1DC4-C0E5-4899-69A2-71CD84A00FBE}"/>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E85F152B-3F8B-0A3B-3587-3A15C2AA87A1}"/>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FDF67B64-AC90-D40C-1E7F-BC2CE8D814F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2C6569A3-0EEB-4DB1-5AFB-818A3B051D50}"/>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F0D58D8-EC78-5AF7-27AD-9C0A117A5C0E}"/>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D6333615-7184-5EE2-15BE-D17ED51733DD}"/>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7461886A-CB9F-EEAF-F537-6DD6B7025BB6}"/>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8A42151A-D166-0AE2-7F95-861E42C7146B}"/>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75C2B033-D4C5-A15C-9DEE-AE751D614880}"/>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A24EB299-E15B-25E8-0005-23650355196E}"/>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9BA68F0B-E97B-592A-C220-3DC6721D366B}"/>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93256DA1-07EC-639F-4F4B-4EB54BF793C8}"/>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1C0ACEF8-98D0-1AA5-F2E1-11AEDF3811DE}"/>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2BB172DE-95D9-EDE8-DD9B-16CF00BFC71E}"/>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6852703D-A593-89C2-3E78-A20B59F2819C}"/>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8EA066AA-9F5D-7355-3B7C-D4A3EC6C50B0}"/>
              </a:ext>
            </a:extLst>
          </p:cNvPr>
          <p:cNvSpPr/>
          <p:nvPr/>
        </p:nvSpPr>
        <p:spPr>
          <a:xfrm>
            <a:off x="465355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952DD2DC-620F-DC6F-A818-BB027A138EA1}"/>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C869008D-6386-DCF2-0DAA-27B549A55F84}"/>
              </a:ext>
            </a:extLst>
          </p:cNvPr>
          <p:cNvPicPr>
            <a:picLocks noChangeAspect="1"/>
          </p:cNvPicPr>
          <p:nvPr/>
        </p:nvPicPr>
        <p:blipFill>
          <a:blip r:embed="rId11"/>
          <a:stretch>
            <a:fillRect/>
          </a:stretch>
        </p:blipFill>
        <p:spPr>
          <a:xfrm>
            <a:off x="8586639" y="8775568"/>
            <a:ext cx="352474" cy="409632"/>
          </a:xfrm>
          <a:prstGeom prst="rect">
            <a:avLst/>
          </a:prstGeom>
        </p:spPr>
      </p:pic>
      <p:grpSp>
        <p:nvGrpSpPr>
          <p:cNvPr id="44" name="Group 43">
            <a:extLst>
              <a:ext uri="{FF2B5EF4-FFF2-40B4-BE49-F238E27FC236}">
                <a16:creationId xmlns:a16="http://schemas.microsoft.com/office/drawing/2014/main" id="{4658443D-1B61-2279-C7E7-23B55B47144D}"/>
              </a:ext>
            </a:extLst>
          </p:cNvPr>
          <p:cNvGrpSpPr/>
          <p:nvPr/>
        </p:nvGrpSpPr>
        <p:grpSpPr>
          <a:xfrm>
            <a:off x="6679702" y="9265277"/>
            <a:ext cx="1402895" cy="516856"/>
            <a:chOff x="5606335" y="4710174"/>
            <a:chExt cx="1402895" cy="516856"/>
          </a:xfrm>
        </p:grpSpPr>
        <p:pic>
          <p:nvPicPr>
            <p:cNvPr id="45" name="Picture 44">
              <a:extLst>
                <a:ext uri="{FF2B5EF4-FFF2-40B4-BE49-F238E27FC236}">
                  <a16:creationId xmlns:a16="http://schemas.microsoft.com/office/drawing/2014/main" id="{E2A69C5B-4502-DBFB-396B-6F16A36C3896}"/>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5F15D125-190C-2769-8B7F-AEA4F1CC6FA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9BDF9AFE-03D8-0C87-17A9-49F1D988E157}"/>
              </a:ext>
            </a:extLst>
          </p:cNvPr>
          <p:cNvPicPr>
            <a:picLocks noChangeAspect="1"/>
          </p:cNvPicPr>
          <p:nvPr/>
        </p:nvPicPr>
        <p:blipFill>
          <a:blip r:embed="rId9"/>
          <a:stretch>
            <a:fillRect/>
          </a:stretch>
        </p:blipFill>
        <p:spPr>
          <a:xfrm>
            <a:off x="10599203" y="10753338"/>
            <a:ext cx="762064" cy="515980"/>
          </a:xfrm>
          <a:prstGeom prst="rect">
            <a:avLst/>
          </a:prstGeom>
        </p:spPr>
      </p:pic>
      <p:pic>
        <p:nvPicPr>
          <p:cNvPr id="48" name="Picture 47">
            <a:extLst>
              <a:ext uri="{FF2B5EF4-FFF2-40B4-BE49-F238E27FC236}">
                <a16:creationId xmlns:a16="http://schemas.microsoft.com/office/drawing/2014/main" id="{C835E428-E1A3-8F07-83CF-22081EDCB8EA}"/>
              </a:ext>
            </a:extLst>
          </p:cNvPr>
          <p:cNvPicPr>
            <a:picLocks noChangeAspect="1"/>
          </p:cNvPicPr>
          <p:nvPr/>
        </p:nvPicPr>
        <p:blipFill>
          <a:blip r:embed="rId11"/>
          <a:stretch>
            <a:fillRect/>
          </a:stretch>
        </p:blipFill>
        <p:spPr>
          <a:xfrm>
            <a:off x="8234165" y="10202770"/>
            <a:ext cx="254924" cy="296263"/>
          </a:xfrm>
          <a:prstGeom prst="rect">
            <a:avLst/>
          </a:prstGeom>
        </p:spPr>
      </p:pic>
      <p:grpSp>
        <p:nvGrpSpPr>
          <p:cNvPr id="53" name="Group 52">
            <a:extLst>
              <a:ext uri="{FF2B5EF4-FFF2-40B4-BE49-F238E27FC236}">
                <a16:creationId xmlns:a16="http://schemas.microsoft.com/office/drawing/2014/main" id="{7B6DAAE3-E6A6-E227-61E6-3FB31EDFEF0A}"/>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B1AD1604-0697-A260-FFCB-154A8522ECC7}"/>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4C0B6156-0E63-9B2A-EEDF-8B1790D25A0B}"/>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0BE3B58-6ADE-CE11-EF1B-82DC182315FA}"/>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C4714B48-729A-A7C1-C344-1BE5DC4A12E0}"/>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9D2DD50D-8315-4DF3-3F08-BE1C9C64D14E}"/>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972AB9A8-1966-F87B-DBF3-7A0F9AAB7FDD}"/>
              </a:ext>
            </a:extLst>
          </p:cNvPr>
          <p:cNvPicPr>
            <a:picLocks noChangeAspect="1"/>
          </p:cNvPicPr>
          <p:nvPr/>
        </p:nvPicPr>
        <p:blipFill>
          <a:blip r:embed="rId11"/>
          <a:stretch>
            <a:fillRect/>
          </a:stretch>
        </p:blipFill>
        <p:spPr>
          <a:xfrm>
            <a:off x="8234165" y="10446858"/>
            <a:ext cx="254924" cy="296263"/>
          </a:xfrm>
          <a:prstGeom prst="rect">
            <a:avLst/>
          </a:prstGeom>
        </p:spPr>
      </p:pic>
      <p:pic>
        <p:nvPicPr>
          <p:cNvPr id="60" name="Picture 59">
            <a:extLst>
              <a:ext uri="{FF2B5EF4-FFF2-40B4-BE49-F238E27FC236}">
                <a16:creationId xmlns:a16="http://schemas.microsoft.com/office/drawing/2014/main" id="{4CDCB9BF-CAB9-98EC-7563-403299D7585F}"/>
              </a:ext>
            </a:extLst>
          </p:cNvPr>
          <p:cNvPicPr>
            <a:picLocks noChangeAspect="1"/>
          </p:cNvPicPr>
          <p:nvPr/>
        </p:nvPicPr>
        <p:blipFill>
          <a:blip r:embed="rId11"/>
          <a:stretch>
            <a:fillRect/>
          </a:stretch>
        </p:blipFill>
        <p:spPr>
          <a:xfrm>
            <a:off x="9759160" y="10202769"/>
            <a:ext cx="254924" cy="296263"/>
          </a:xfrm>
          <a:prstGeom prst="rect">
            <a:avLst/>
          </a:prstGeom>
        </p:spPr>
      </p:pic>
      <p:pic>
        <p:nvPicPr>
          <p:cNvPr id="61" name="Picture 60">
            <a:extLst>
              <a:ext uri="{FF2B5EF4-FFF2-40B4-BE49-F238E27FC236}">
                <a16:creationId xmlns:a16="http://schemas.microsoft.com/office/drawing/2014/main" id="{C8107653-801D-ADDA-4A5A-CA2B08B73648}"/>
              </a:ext>
            </a:extLst>
          </p:cNvPr>
          <p:cNvPicPr>
            <a:picLocks noChangeAspect="1"/>
          </p:cNvPicPr>
          <p:nvPr/>
        </p:nvPicPr>
        <p:blipFill>
          <a:blip r:embed="rId11"/>
          <a:stretch>
            <a:fillRect/>
          </a:stretch>
        </p:blipFill>
        <p:spPr>
          <a:xfrm>
            <a:off x="9759160" y="10446858"/>
            <a:ext cx="254924" cy="296263"/>
          </a:xfrm>
          <a:prstGeom prst="rect">
            <a:avLst/>
          </a:prstGeom>
        </p:spPr>
      </p:pic>
    </p:spTree>
    <p:extLst>
      <p:ext uri="{BB962C8B-B14F-4D97-AF65-F5344CB8AC3E}">
        <p14:creationId xmlns:p14="http://schemas.microsoft.com/office/powerpoint/2010/main" val="1131390242"/>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3336</TotalTime>
  <Words>1531</Words>
  <Application>Microsoft Office PowerPoint</Application>
  <PresentationFormat>Custom</PresentationFormat>
  <Paragraphs>350</Paragraphs>
  <Slides>20</Slides>
  <Notes>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Helvetica</vt:lpstr>
      <vt:lpstr>Helvetica Light</vt:lpstr>
      <vt:lpstr>Helvetica Neue Light</vt:lpstr>
      <vt:lpstr>Lucida Grande</vt:lpstr>
      <vt:lpstr>White</vt:lpstr>
      <vt:lpstr>Introducing  MetaModeling UX</vt:lpstr>
      <vt:lpstr>Content</vt:lpstr>
      <vt:lpstr>Background &amp; Objectives</vt:lpstr>
      <vt:lpstr>What is MMUX?</vt:lpstr>
      <vt:lpstr>Why MMUX?</vt:lpstr>
      <vt:lpstr>PowerPoint Presentation</vt:lpstr>
      <vt:lpstr>Background options (in all of them)</vt:lpstr>
      <vt:lpstr>Setup &amp; Surrogate Model Building</vt:lpstr>
      <vt:lpstr>Setup</vt:lpstr>
      <vt:lpstr>Setup</vt:lpstr>
      <vt:lpstr>Surrogate Model Building (Optional)</vt:lpstr>
      <vt:lpstr>Uncertainty Quantification</vt:lpstr>
      <vt:lpstr>Other Issues</vt:lpstr>
      <vt:lpstr>Other issues</vt:lpstr>
      <vt:lpstr>Other Example Applications</vt:lpstr>
      <vt:lpstr>Evaluation</vt:lpstr>
      <vt:lpstr>Example Applications: Optimization</vt:lpstr>
      <vt:lpstr>Example Applications: Surrogate-based Optimization</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Garcia Ordonez</cp:lastModifiedBy>
  <cp:revision>57</cp:revision>
  <dcterms:modified xsi:type="dcterms:W3CDTF">2025-02-17T09:49:04Z</dcterms:modified>
</cp:coreProperties>
</file>